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handoutMasterIdLst>
    <p:handoutMasterId r:id="rId73"/>
  </p:handoutMasterIdLst>
  <p:sldIdLst>
    <p:sldId id="316" r:id="rId3"/>
    <p:sldId id="474" r:id="rId4"/>
    <p:sldId id="480" r:id="rId5"/>
    <p:sldId id="475" r:id="rId6"/>
    <p:sldId id="473" r:id="rId7"/>
    <p:sldId id="481" r:id="rId8"/>
    <p:sldId id="471" r:id="rId9"/>
    <p:sldId id="598" r:id="rId10"/>
    <p:sldId id="599" r:id="rId11"/>
    <p:sldId id="600" r:id="rId12"/>
    <p:sldId id="601" r:id="rId13"/>
    <p:sldId id="602" r:id="rId14"/>
    <p:sldId id="603" r:id="rId15"/>
    <p:sldId id="604" r:id="rId16"/>
    <p:sldId id="605" r:id="rId17"/>
    <p:sldId id="606" r:id="rId18"/>
    <p:sldId id="597" r:id="rId19"/>
    <p:sldId id="608" r:id="rId20"/>
    <p:sldId id="610" r:id="rId21"/>
    <p:sldId id="611" r:id="rId22"/>
    <p:sldId id="607" r:id="rId23"/>
    <p:sldId id="612" r:id="rId24"/>
    <p:sldId id="613" r:id="rId25"/>
    <p:sldId id="609" r:id="rId26"/>
    <p:sldId id="614" r:id="rId27"/>
    <p:sldId id="615" r:id="rId28"/>
    <p:sldId id="616" r:id="rId29"/>
    <p:sldId id="617" r:id="rId30"/>
    <p:sldId id="618" r:id="rId31"/>
    <p:sldId id="622" r:id="rId32"/>
    <p:sldId id="623" r:id="rId33"/>
    <p:sldId id="624" r:id="rId34"/>
    <p:sldId id="626" r:id="rId35"/>
    <p:sldId id="627" r:id="rId36"/>
    <p:sldId id="660" r:id="rId37"/>
    <p:sldId id="661" r:id="rId38"/>
    <p:sldId id="628" r:id="rId39"/>
    <p:sldId id="629" r:id="rId40"/>
    <p:sldId id="630" r:id="rId41"/>
    <p:sldId id="631" r:id="rId42"/>
    <p:sldId id="632" r:id="rId43"/>
    <p:sldId id="633" r:id="rId44"/>
    <p:sldId id="634" r:id="rId45"/>
    <p:sldId id="635" r:id="rId46"/>
    <p:sldId id="636" r:id="rId47"/>
    <p:sldId id="637" r:id="rId48"/>
    <p:sldId id="621" r:id="rId49"/>
    <p:sldId id="639" r:id="rId50"/>
    <p:sldId id="640" r:id="rId51"/>
    <p:sldId id="641" r:id="rId52"/>
    <p:sldId id="642" r:id="rId53"/>
    <p:sldId id="643" r:id="rId54"/>
    <p:sldId id="644" r:id="rId55"/>
    <p:sldId id="620" r:id="rId56"/>
    <p:sldId id="638" r:id="rId57"/>
    <p:sldId id="645" r:id="rId58"/>
    <p:sldId id="646" r:id="rId59"/>
    <p:sldId id="647" r:id="rId60"/>
    <p:sldId id="648" r:id="rId61"/>
    <p:sldId id="649" r:id="rId62"/>
    <p:sldId id="650" r:id="rId63"/>
    <p:sldId id="651" r:id="rId64"/>
    <p:sldId id="652" r:id="rId65"/>
    <p:sldId id="653" r:id="rId66"/>
    <p:sldId id="654" r:id="rId67"/>
    <p:sldId id="655" r:id="rId68"/>
    <p:sldId id="659" r:id="rId69"/>
    <p:sldId id="656" r:id="rId70"/>
    <p:sldId id="657" r:id="rId71"/>
    <p:sldId id="658" r:id="rId72"/>
  </p:sldIdLst>
  <p:sldSz cx="9144000" cy="6858000" type="screen4x3"/>
  <p:notesSz cx="7315200" cy="9601200"/>
  <p:defaultTextStyle>
    <a:defPPr>
      <a:defRPr lang="en-US"/>
    </a:defPPr>
    <a:lvl1pPr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1600" kern="1200">
        <a:solidFill>
          <a:schemeClr val="tx1"/>
        </a:solidFill>
        <a:latin typeface="Arial" panose="020B0604020202020204" pitchFamily="34" charset="0"/>
        <a:ea typeface="+mn-ea"/>
        <a:cs typeface="+mn-cs"/>
      </a:defRPr>
    </a:lvl5pPr>
    <a:lvl6pPr marL="2286000" algn="l" defTabSz="914400" rtl="0" eaLnBrk="1" latinLnBrk="0" hangingPunct="1">
      <a:defRPr sz="1600" kern="1200">
        <a:solidFill>
          <a:schemeClr val="tx1"/>
        </a:solidFill>
        <a:latin typeface="Arial" panose="020B0604020202020204" pitchFamily="34" charset="0"/>
        <a:ea typeface="+mn-ea"/>
        <a:cs typeface="+mn-cs"/>
      </a:defRPr>
    </a:lvl6pPr>
    <a:lvl7pPr marL="2743200" algn="l" defTabSz="914400" rtl="0" eaLnBrk="1" latinLnBrk="0" hangingPunct="1">
      <a:defRPr sz="1600" kern="1200">
        <a:solidFill>
          <a:schemeClr val="tx1"/>
        </a:solidFill>
        <a:latin typeface="Arial" panose="020B0604020202020204" pitchFamily="34" charset="0"/>
        <a:ea typeface="+mn-ea"/>
        <a:cs typeface="+mn-cs"/>
      </a:defRPr>
    </a:lvl7pPr>
    <a:lvl8pPr marL="3200400" algn="l" defTabSz="914400" rtl="0" eaLnBrk="1" latinLnBrk="0" hangingPunct="1">
      <a:defRPr sz="1600" kern="1200">
        <a:solidFill>
          <a:schemeClr val="tx1"/>
        </a:solidFill>
        <a:latin typeface="Arial" panose="020B0604020202020204" pitchFamily="34" charset="0"/>
        <a:ea typeface="+mn-ea"/>
        <a:cs typeface="+mn-cs"/>
      </a:defRPr>
    </a:lvl8pPr>
    <a:lvl9pPr marL="3657600" algn="l" defTabSz="914400" rtl="0" eaLnBrk="1" latinLnBrk="0" hangingPunct="1">
      <a:defRPr sz="16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4075"/>
    <a:srgbClr val="3E5452"/>
    <a:srgbClr val="1C2625"/>
    <a:srgbClr val="7D2521"/>
    <a:srgbClr val="990000"/>
    <a:srgbClr val="000066"/>
    <a:srgbClr val="C0C0C0"/>
    <a:srgbClr val="2A3549"/>
    <a:srgbClr val="996633"/>
    <a:srgbClr val="42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50" autoAdjust="0"/>
    <p:restoredTop sz="94650" autoAdjust="0"/>
  </p:normalViewPr>
  <p:slideViewPr>
    <p:cSldViewPr snapToGrid="0">
      <p:cViewPr varScale="1">
        <p:scale>
          <a:sx n="132" d="100"/>
          <a:sy n="132" d="100"/>
        </p:scale>
        <p:origin x="1502" y="69"/>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43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87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07" tIns="48304" rIns="96607" bIns="48304" numCol="1" anchor="t" anchorCtr="0" compatLnSpc="1">
            <a:prstTxWarp prst="textNoShape">
              <a:avLst/>
            </a:prstTxWarp>
          </a:bodyPr>
          <a:lstStyle>
            <a:lvl1pPr defTabSz="966788" eaLnBrk="1" hangingPunct="1">
              <a:buClrTx/>
              <a:buFontTx/>
              <a:buNone/>
              <a:defRPr sz="1300">
                <a:latin typeface="Arial" charset="0"/>
              </a:defRPr>
            </a:lvl1pPr>
          </a:lstStyle>
          <a:p>
            <a:pPr>
              <a:defRPr/>
            </a:pPr>
            <a:endParaRPr lang="en-US"/>
          </a:p>
        </p:txBody>
      </p:sp>
      <p:sp>
        <p:nvSpPr>
          <p:cNvPr id="28877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07" tIns="48304" rIns="96607" bIns="48304" numCol="1" anchor="t" anchorCtr="0" compatLnSpc="1">
            <a:prstTxWarp prst="textNoShape">
              <a:avLst/>
            </a:prstTxWarp>
          </a:bodyPr>
          <a:lstStyle>
            <a:lvl1pPr algn="r" defTabSz="966788" eaLnBrk="1" hangingPunct="1">
              <a:buClrTx/>
              <a:buFontTx/>
              <a:buNone/>
              <a:defRPr sz="1300">
                <a:latin typeface="Arial" charset="0"/>
              </a:defRPr>
            </a:lvl1pPr>
          </a:lstStyle>
          <a:p>
            <a:pPr>
              <a:defRPr/>
            </a:pPr>
            <a:endParaRPr lang="en-US"/>
          </a:p>
        </p:txBody>
      </p:sp>
      <p:sp>
        <p:nvSpPr>
          <p:cNvPr id="28877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07" tIns="48304" rIns="96607" bIns="48304" numCol="1" anchor="b" anchorCtr="0" compatLnSpc="1">
            <a:prstTxWarp prst="textNoShape">
              <a:avLst/>
            </a:prstTxWarp>
          </a:bodyPr>
          <a:lstStyle>
            <a:lvl1pPr defTabSz="966788" eaLnBrk="1" hangingPunct="1">
              <a:buClrTx/>
              <a:buFontTx/>
              <a:buNone/>
              <a:defRPr sz="1300">
                <a:latin typeface="Arial" charset="0"/>
              </a:defRPr>
            </a:lvl1pPr>
          </a:lstStyle>
          <a:p>
            <a:pPr>
              <a:defRPr/>
            </a:pPr>
            <a:endParaRPr lang="en-US"/>
          </a:p>
        </p:txBody>
      </p:sp>
      <p:sp>
        <p:nvSpPr>
          <p:cNvPr id="28877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07" tIns="48304" rIns="96607" bIns="48304" numCol="1" anchor="b" anchorCtr="0" compatLnSpc="1">
            <a:prstTxWarp prst="textNoShape">
              <a:avLst/>
            </a:prstTxWarp>
          </a:bodyPr>
          <a:lstStyle>
            <a:lvl1pPr algn="r" defTabSz="966788" eaLnBrk="1" hangingPunct="1">
              <a:buClrTx/>
              <a:buFontTx/>
              <a:buNone/>
              <a:defRPr sz="1300"/>
            </a:lvl1pPr>
          </a:lstStyle>
          <a:p>
            <a:pPr>
              <a:defRPr/>
            </a:pPr>
            <a:fld id="{D705E5B3-5A48-499F-BF98-968978D7B0C7}"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D21190A-25F6-484F-957A-8F9E6623A038}" type="slidenum">
              <a:rPr lang="en-US" altLang="en-US"/>
              <a:pPr>
                <a:defRPr/>
              </a:pPr>
              <a:t>‹#›</a:t>
            </a:fld>
            <a:endParaRPr lang="en-US" altLang="en-US"/>
          </a:p>
        </p:txBody>
      </p:sp>
    </p:spTree>
    <p:extLst>
      <p:ext uri="{BB962C8B-B14F-4D97-AF65-F5344CB8AC3E}">
        <p14:creationId xmlns:p14="http://schemas.microsoft.com/office/powerpoint/2010/main" val="90373470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B97F88E5-C5FA-418C-9D86-5CCB5736F478}" type="slidenum">
              <a:rPr lang="en-US" altLang="en-US"/>
              <a:pPr>
                <a:defRPr/>
              </a:pPr>
              <a:t>‹#›</a:t>
            </a:fld>
            <a:endParaRPr lang="en-US" altLang="en-US"/>
          </a:p>
        </p:txBody>
      </p:sp>
    </p:spTree>
    <p:extLst>
      <p:ext uri="{BB962C8B-B14F-4D97-AF65-F5344CB8AC3E}">
        <p14:creationId xmlns:p14="http://schemas.microsoft.com/office/powerpoint/2010/main" val="281072009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613046-6A48-4F2D-8ED6-87EB6E2D336D}" type="slidenum">
              <a:rPr lang="en-US" altLang="en-US"/>
              <a:pPr>
                <a:defRPr/>
              </a:pPr>
              <a:t>‹#›</a:t>
            </a:fld>
            <a:endParaRPr lang="en-US" altLang="en-US"/>
          </a:p>
        </p:txBody>
      </p:sp>
    </p:spTree>
    <p:extLst>
      <p:ext uri="{BB962C8B-B14F-4D97-AF65-F5344CB8AC3E}">
        <p14:creationId xmlns:p14="http://schemas.microsoft.com/office/powerpoint/2010/main" val="1371270382"/>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13CE07F-99DB-41B1-B9DF-6A4CAA3CB3E9}" type="slidenum">
              <a:rPr lang="en-US" altLang="en-US"/>
              <a:pPr>
                <a:defRPr/>
              </a:pPr>
              <a:t>‹#›</a:t>
            </a:fld>
            <a:endParaRPr lang="en-US" altLang="en-US"/>
          </a:p>
        </p:txBody>
      </p:sp>
    </p:spTree>
    <p:extLst>
      <p:ext uri="{BB962C8B-B14F-4D97-AF65-F5344CB8AC3E}">
        <p14:creationId xmlns:p14="http://schemas.microsoft.com/office/powerpoint/2010/main" val="2689951886"/>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DA9F97AF-C67A-443A-9DB7-7E2B49591B5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3E95090-A72B-42A5-B3F1-5F19AA4418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BDAED2-393B-4475-AE24-391E64B1C8C0}"/>
              </a:ext>
            </a:extLst>
          </p:cNvPr>
          <p:cNvSpPr>
            <a:spLocks noGrp="1" noChangeArrowheads="1"/>
          </p:cNvSpPr>
          <p:nvPr>
            <p:ph type="sldNum" sz="quarter" idx="12"/>
          </p:nvPr>
        </p:nvSpPr>
        <p:spPr>
          <a:ln/>
        </p:spPr>
        <p:txBody>
          <a:bodyPr/>
          <a:lstStyle>
            <a:lvl1pPr>
              <a:defRPr/>
            </a:lvl1pPr>
          </a:lstStyle>
          <a:p>
            <a:fld id="{CBCA0C33-590D-436B-965E-5511C1871CDA}" type="slidenum">
              <a:rPr lang="en-US" altLang="en-US"/>
              <a:pPr/>
              <a:t>‹#›</a:t>
            </a:fld>
            <a:endParaRPr lang="en-US" altLang="en-US"/>
          </a:p>
        </p:txBody>
      </p:sp>
    </p:spTree>
    <p:extLst>
      <p:ext uri="{BB962C8B-B14F-4D97-AF65-F5344CB8AC3E}">
        <p14:creationId xmlns:p14="http://schemas.microsoft.com/office/powerpoint/2010/main" val="221492568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1F2F7B6-6C3B-45A1-898D-6D4D6FC4ED9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BD5740-F7FD-417B-AC25-1166EFC6090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B0DD357-808E-4B27-8F6A-66EAF18424DD}"/>
              </a:ext>
            </a:extLst>
          </p:cNvPr>
          <p:cNvSpPr>
            <a:spLocks noGrp="1" noChangeArrowheads="1"/>
          </p:cNvSpPr>
          <p:nvPr>
            <p:ph type="sldNum" sz="quarter" idx="12"/>
          </p:nvPr>
        </p:nvSpPr>
        <p:spPr>
          <a:ln/>
        </p:spPr>
        <p:txBody>
          <a:bodyPr/>
          <a:lstStyle>
            <a:lvl1pPr>
              <a:defRPr/>
            </a:lvl1pPr>
          </a:lstStyle>
          <a:p>
            <a:fld id="{236F217E-15FC-42A3-B183-61EBAF5A2B46}" type="slidenum">
              <a:rPr lang="en-US" altLang="en-US"/>
              <a:pPr/>
              <a:t>‹#›</a:t>
            </a:fld>
            <a:endParaRPr lang="en-US" altLang="en-US"/>
          </a:p>
        </p:txBody>
      </p:sp>
    </p:spTree>
    <p:extLst>
      <p:ext uri="{BB962C8B-B14F-4D97-AF65-F5344CB8AC3E}">
        <p14:creationId xmlns:p14="http://schemas.microsoft.com/office/powerpoint/2010/main" val="291306891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A7FE9062-33C4-4B8C-ADF6-9275897E6CE7}"/>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DCE1BFE-62A2-4412-82F7-D4C11A5B10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40A1252-9F18-4666-BA86-81E3CB3C0A8B}"/>
              </a:ext>
            </a:extLst>
          </p:cNvPr>
          <p:cNvSpPr>
            <a:spLocks noGrp="1" noChangeArrowheads="1"/>
          </p:cNvSpPr>
          <p:nvPr>
            <p:ph type="sldNum" sz="quarter" idx="12"/>
          </p:nvPr>
        </p:nvSpPr>
        <p:spPr>
          <a:ln/>
        </p:spPr>
        <p:txBody>
          <a:bodyPr/>
          <a:lstStyle>
            <a:lvl1pPr>
              <a:defRPr/>
            </a:lvl1pPr>
          </a:lstStyle>
          <a:p>
            <a:fld id="{07C1483F-AB94-4D3D-8261-AA5ED371CBEA}" type="slidenum">
              <a:rPr lang="en-US" altLang="en-US"/>
              <a:pPr/>
              <a:t>‹#›</a:t>
            </a:fld>
            <a:endParaRPr lang="en-US" altLang="en-US"/>
          </a:p>
        </p:txBody>
      </p:sp>
    </p:spTree>
    <p:extLst>
      <p:ext uri="{BB962C8B-B14F-4D97-AF65-F5344CB8AC3E}">
        <p14:creationId xmlns:p14="http://schemas.microsoft.com/office/powerpoint/2010/main" val="2866613636"/>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BAC25A10-AF9E-45CE-8A6A-1E01DB37379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216A630-AC15-48CA-877E-64245E5556A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C0B81BA-C8EA-4A04-A462-DA5ED0A6D528}"/>
              </a:ext>
            </a:extLst>
          </p:cNvPr>
          <p:cNvSpPr>
            <a:spLocks noGrp="1" noChangeArrowheads="1"/>
          </p:cNvSpPr>
          <p:nvPr>
            <p:ph type="sldNum" sz="quarter" idx="12"/>
          </p:nvPr>
        </p:nvSpPr>
        <p:spPr>
          <a:ln/>
        </p:spPr>
        <p:txBody>
          <a:bodyPr/>
          <a:lstStyle>
            <a:lvl1pPr>
              <a:defRPr/>
            </a:lvl1pPr>
          </a:lstStyle>
          <a:p>
            <a:fld id="{83CA9798-4C91-4229-A573-98B459DC9D51}" type="slidenum">
              <a:rPr lang="en-US" altLang="en-US"/>
              <a:pPr/>
              <a:t>‹#›</a:t>
            </a:fld>
            <a:endParaRPr lang="en-US" altLang="en-US"/>
          </a:p>
        </p:txBody>
      </p:sp>
    </p:spTree>
    <p:extLst>
      <p:ext uri="{BB962C8B-B14F-4D97-AF65-F5344CB8AC3E}">
        <p14:creationId xmlns:p14="http://schemas.microsoft.com/office/powerpoint/2010/main" val="327364457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3FD4BF0-C034-4935-8CE2-EC5FFD7179E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75889B2-EE9A-4A77-85B3-75CB1618A5A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03FC39A-F130-4D8A-A610-E7EF801C7AC5}"/>
              </a:ext>
            </a:extLst>
          </p:cNvPr>
          <p:cNvSpPr>
            <a:spLocks noGrp="1" noChangeArrowheads="1"/>
          </p:cNvSpPr>
          <p:nvPr>
            <p:ph type="sldNum" sz="quarter" idx="12"/>
          </p:nvPr>
        </p:nvSpPr>
        <p:spPr>
          <a:ln/>
        </p:spPr>
        <p:txBody>
          <a:bodyPr/>
          <a:lstStyle>
            <a:lvl1pPr>
              <a:defRPr/>
            </a:lvl1pPr>
          </a:lstStyle>
          <a:p>
            <a:fld id="{29B7D7F2-2178-4F5D-8D82-0AE34658DDBF}" type="slidenum">
              <a:rPr lang="en-US" altLang="en-US"/>
              <a:pPr/>
              <a:t>‹#›</a:t>
            </a:fld>
            <a:endParaRPr lang="en-US" altLang="en-US"/>
          </a:p>
        </p:txBody>
      </p:sp>
    </p:spTree>
    <p:extLst>
      <p:ext uri="{BB962C8B-B14F-4D97-AF65-F5344CB8AC3E}">
        <p14:creationId xmlns:p14="http://schemas.microsoft.com/office/powerpoint/2010/main" val="250021088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35A54FCD-99D3-4835-9B79-C3C521F424B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F5548083-8E93-4ADC-AADC-E1CE316FB7F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FFC5F4D-0C95-4677-950A-B1DA63952F63}"/>
              </a:ext>
            </a:extLst>
          </p:cNvPr>
          <p:cNvSpPr>
            <a:spLocks noGrp="1" noChangeArrowheads="1"/>
          </p:cNvSpPr>
          <p:nvPr>
            <p:ph type="sldNum" sz="quarter" idx="12"/>
          </p:nvPr>
        </p:nvSpPr>
        <p:spPr>
          <a:ln/>
        </p:spPr>
        <p:txBody>
          <a:bodyPr/>
          <a:lstStyle>
            <a:lvl1pPr>
              <a:defRPr/>
            </a:lvl1pPr>
          </a:lstStyle>
          <a:p>
            <a:fld id="{A49BE1C2-2C23-4497-A61C-D1E6B5787695}" type="slidenum">
              <a:rPr lang="en-US" altLang="en-US"/>
              <a:pPr/>
              <a:t>‹#›</a:t>
            </a:fld>
            <a:endParaRPr lang="en-US" altLang="en-US"/>
          </a:p>
        </p:txBody>
      </p:sp>
    </p:spTree>
    <p:extLst>
      <p:ext uri="{BB962C8B-B14F-4D97-AF65-F5344CB8AC3E}">
        <p14:creationId xmlns:p14="http://schemas.microsoft.com/office/powerpoint/2010/main" val="225988438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1F2BAFC1-A03A-47E7-AD95-42AA7D692412}"/>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82288782-AF70-4084-AF73-A24C80D42A3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DB89E18E-9ED1-4331-AF76-5E51CE8C2786}"/>
              </a:ext>
            </a:extLst>
          </p:cNvPr>
          <p:cNvSpPr>
            <a:spLocks noGrp="1" noChangeArrowheads="1"/>
          </p:cNvSpPr>
          <p:nvPr>
            <p:ph type="sldNum" sz="quarter" idx="12"/>
          </p:nvPr>
        </p:nvSpPr>
        <p:spPr>
          <a:ln/>
        </p:spPr>
        <p:txBody>
          <a:bodyPr/>
          <a:lstStyle>
            <a:lvl1pPr>
              <a:defRPr/>
            </a:lvl1pPr>
          </a:lstStyle>
          <a:p>
            <a:fld id="{6FA04E94-1B44-431F-9CB7-9A51DCA1D6D6}" type="slidenum">
              <a:rPr lang="en-US" altLang="en-US"/>
              <a:pPr/>
              <a:t>‹#›</a:t>
            </a:fld>
            <a:endParaRPr lang="en-US" altLang="en-US"/>
          </a:p>
        </p:txBody>
      </p:sp>
    </p:spTree>
    <p:extLst>
      <p:ext uri="{BB962C8B-B14F-4D97-AF65-F5344CB8AC3E}">
        <p14:creationId xmlns:p14="http://schemas.microsoft.com/office/powerpoint/2010/main" val="128906690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F7C47D9-B2DC-4696-9515-492D4C455035}" type="slidenum">
              <a:rPr lang="en-US" altLang="en-US"/>
              <a:pPr>
                <a:defRPr/>
              </a:pPr>
              <a:t>‹#›</a:t>
            </a:fld>
            <a:endParaRPr lang="en-US" altLang="en-US"/>
          </a:p>
        </p:txBody>
      </p:sp>
    </p:spTree>
    <p:extLst>
      <p:ext uri="{BB962C8B-B14F-4D97-AF65-F5344CB8AC3E}">
        <p14:creationId xmlns:p14="http://schemas.microsoft.com/office/powerpoint/2010/main" val="3060272614"/>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02F83E62-D359-4920-AA86-1246547C5AE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A897917-AF47-430D-A195-53105AABA5F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6C5E747-010A-4E62-8574-EDA3A959E115}"/>
              </a:ext>
            </a:extLst>
          </p:cNvPr>
          <p:cNvSpPr>
            <a:spLocks noGrp="1" noChangeArrowheads="1"/>
          </p:cNvSpPr>
          <p:nvPr>
            <p:ph type="sldNum" sz="quarter" idx="12"/>
          </p:nvPr>
        </p:nvSpPr>
        <p:spPr>
          <a:ln/>
        </p:spPr>
        <p:txBody>
          <a:bodyPr/>
          <a:lstStyle>
            <a:lvl1pPr>
              <a:defRPr/>
            </a:lvl1pPr>
          </a:lstStyle>
          <a:p>
            <a:fld id="{26EDDBEB-6F2F-48A8-B4DC-4DCC047EDF99}" type="slidenum">
              <a:rPr lang="en-US" altLang="en-US"/>
              <a:pPr/>
              <a:t>‹#›</a:t>
            </a:fld>
            <a:endParaRPr lang="en-US" altLang="en-US"/>
          </a:p>
        </p:txBody>
      </p:sp>
    </p:spTree>
    <p:extLst>
      <p:ext uri="{BB962C8B-B14F-4D97-AF65-F5344CB8AC3E}">
        <p14:creationId xmlns:p14="http://schemas.microsoft.com/office/powerpoint/2010/main" val="97807854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993800E-5510-4AF7-A9FE-F4F3E0B8456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833CE09-A236-411E-8A9C-E30C916621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FDDD7AD-C994-447D-B35F-986BA4F20171}"/>
              </a:ext>
            </a:extLst>
          </p:cNvPr>
          <p:cNvSpPr>
            <a:spLocks noGrp="1" noChangeArrowheads="1"/>
          </p:cNvSpPr>
          <p:nvPr>
            <p:ph type="sldNum" sz="quarter" idx="12"/>
          </p:nvPr>
        </p:nvSpPr>
        <p:spPr>
          <a:ln/>
        </p:spPr>
        <p:txBody>
          <a:bodyPr/>
          <a:lstStyle>
            <a:lvl1pPr>
              <a:defRPr/>
            </a:lvl1pPr>
          </a:lstStyle>
          <a:p>
            <a:fld id="{6E333534-A03D-4F57-A8CB-ED86D07B0E13}" type="slidenum">
              <a:rPr lang="en-US" altLang="en-US"/>
              <a:pPr/>
              <a:t>‹#›</a:t>
            </a:fld>
            <a:endParaRPr lang="en-US" altLang="en-US"/>
          </a:p>
        </p:txBody>
      </p:sp>
    </p:spTree>
    <p:extLst>
      <p:ext uri="{BB962C8B-B14F-4D97-AF65-F5344CB8AC3E}">
        <p14:creationId xmlns:p14="http://schemas.microsoft.com/office/powerpoint/2010/main" val="3364106285"/>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265F447-6A18-407A-9216-FD781067CA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C7A0F59-C319-459A-90AD-F2053C3FA6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6AFB862-17CC-4F51-905F-D4FE2598F90C}"/>
              </a:ext>
            </a:extLst>
          </p:cNvPr>
          <p:cNvSpPr>
            <a:spLocks noGrp="1" noChangeArrowheads="1"/>
          </p:cNvSpPr>
          <p:nvPr>
            <p:ph type="sldNum" sz="quarter" idx="12"/>
          </p:nvPr>
        </p:nvSpPr>
        <p:spPr>
          <a:ln/>
        </p:spPr>
        <p:txBody>
          <a:bodyPr/>
          <a:lstStyle>
            <a:lvl1pPr>
              <a:defRPr/>
            </a:lvl1pPr>
          </a:lstStyle>
          <a:p>
            <a:fld id="{5C1928C7-9CC6-425C-9008-6A7AD5D37656}" type="slidenum">
              <a:rPr lang="en-US" altLang="en-US"/>
              <a:pPr/>
              <a:t>‹#›</a:t>
            </a:fld>
            <a:endParaRPr lang="en-US" altLang="en-US"/>
          </a:p>
        </p:txBody>
      </p:sp>
    </p:spTree>
    <p:extLst>
      <p:ext uri="{BB962C8B-B14F-4D97-AF65-F5344CB8AC3E}">
        <p14:creationId xmlns:p14="http://schemas.microsoft.com/office/powerpoint/2010/main" val="765931255"/>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D5148BBF-E698-4F08-B6A9-6D3398F4ED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83DC0AF-1ABE-4D44-9BF7-5C5551EF004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FC0F493-5109-4865-8332-89DB38D41068}"/>
              </a:ext>
            </a:extLst>
          </p:cNvPr>
          <p:cNvSpPr>
            <a:spLocks noGrp="1" noChangeArrowheads="1"/>
          </p:cNvSpPr>
          <p:nvPr>
            <p:ph type="sldNum" sz="quarter" idx="12"/>
          </p:nvPr>
        </p:nvSpPr>
        <p:spPr>
          <a:ln/>
        </p:spPr>
        <p:txBody>
          <a:bodyPr/>
          <a:lstStyle>
            <a:lvl1pPr>
              <a:defRPr/>
            </a:lvl1pPr>
          </a:lstStyle>
          <a:p>
            <a:fld id="{B59A6DEA-A349-4A92-8045-CEF23AAD9D8B}" type="slidenum">
              <a:rPr lang="en-US" altLang="en-US"/>
              <a:pPr/>
              <a:t>‹#›</a:t>
            </a:fld>
            <a:endParaRPr lang="en-US" altLang="en-US"/>
          </a:p>
        </p:txBody>
      </p:sp>
    </p:spTree>
    <p:extLst>
      <p:ext uri="{BB962C8B-B14F-4D97-AF65-F5344CB8AC3E}">
        <p14:creationId xmlns:p14="http://schemas.microsoft.com/office/powerpoint/2010/main" val="1356140726"/>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4">
            <a:extLst>
              <a:ext uri="{FF2B5EF4-FFF2-40B4-BE49-F238E27FC236}">
                <a16:creationId xmlns:a16="http://schemas.microsoft.com/office/drawing/2014/main" id="{809E9D68-42C3-4C84-86E0-F8B979FB8B6D}"/>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19735A73-63E2-4DD4-BDDA-16BB9DFC888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973E743A-E588-49D2-A28C-93CDAB0D1644}"/>
              </a:ext>
            </a:extLst>
          </p:cNvPr>
          <p:cNvSpPr>
            <a:spLocks noGrp="1" noChangeArrowheads="1"/>
          </p:cNvSpPr>
          <p:nvPr>
            <p:ph type="sldNum" sz="quarter" idx="12"/>
          </p:nvPr>
        </p:nvSpPr>
        <p:spPr>
          <a:ln/>
        </p:spPr>
        <p:txBody>
          <a:bodyPr/>
          <a:lstStyle>
            <a:lvl1pPr>
              <a:defRPr/>
            </a:lvl1pPr>
          </a:lstStyle>
          <a:p>
            <a:fld id="{72CA2797-394C-4F3D-A7C6-1BFB8D32A8F4}" type="slidenum">
              <a:rPr lang="en-US" altLang="en-US"/>
              <a:pPr/>
              <a:t>‹#›</a:t>
            </a:fld>
            <a:endParaRPr lang="en-US" altLang="en-US"/>
          </a:p>
        </p:txBody>
      </p:sp>
    </p:spTree>
    <p:extLst>
      <p:ext uri="{BB962C8B-B14F-4D97-AF65-F5344CB8AC3E}">
        <p14:creationId xmlns:p14="http://schemas.microsoft.com/office/powerpoint/2010/main" val="372149843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8A04B9C-E7A7-45BF-990B-967A8ECA3BD5}" type="slidenum">
              <a:rPr lang="en-US" altLang="en-US"/>
              <a:pPr>
                <a:defRPr/>
              </a:pPr>
              <a:t>‹#›</a:t>
            </a:fld>
            <a:endParaRPr lang="en-US" altLang="en-US"/>
          </a:p>
        </p:txBody>
      </p:sp>
    </p:spTree>
    <p:extLst>
      <p:ext uri="{BB962C8B-B14F-4D97-AF65-F5344CB8AC3E}">
        <p14:creationId xmlns:p14="http://schemas.microsoft.com/office/powerpoint/2010/main" val="1447356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F6F06D85-B448-499D-B1D0-EBEF4901354B}" type="slidenum">
              <a:rPr lang="en-US" altLang="en-US"/>
              <a:pPr>
                <a:defRPr/>
              </a:pPr>
              <a:t>‹#›</a:t>
            </a:fld>
            <a:endParaRPr lang="en-US" altLang="en-US"/>
          </a:p>
        </p:txBody>
      </p:sp>
    </p:spTree>
    <p:extLst>
      <p:ext uri="{BB962C8B-B14F-4D97-AF65-F5344CB8AC3E}">
        <p14:creationId xmlns:p14="http://schemas.microsoft.com/office/powerpoint/2010/main" val="979253241"/>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37BF3ADB-1AD2-409B-9C5C-BB54E56ED12E}" type="slidenum">
              <a:rPr lang="en-US" altLang="en-US"/>
              <a:pPr>
                <a:defRPr/>
              </a:pPr>
              <a:t>‹#›</a:t>
            </a:fld>
            <a:endParaRPr lang="en-US" altLang="en-US"/>
          </a:p>
        </p:txBody>
      </p:sp>
    </p:spTree>
    <p:extLst>
      <p:ext uri="{BB962C8B-B14F-4D97-AF65-F5344CB8AC3E}">
        <p14:creationId xmlns:p14="http://schemas.microsoft.com/office/powerpoint/2010/main" val="37287847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2B0E2D6B-FDE2-4CB3-A5AD-B3CD6E672532}" type="slidenum">
              <a:rPr lang="en-US" altLang="en-US"/>
              <a:pPr>
                <a:defRPr/>
              </a:pPr>
              <a:t>‹#›</a:t>
            </a:fld>
            <a:endParaRPr lang="en-US" altLang="en-US"/>
          </a:p>
        </p:txBody>
      </p:sp>
    </p:spTree>
    <p:extLst>
      <p:ext uri="{BB962C8B-B14F-4D97-AF65-F5344CB8AC3E}">
        <p14:creationId xmlns:p14="http://schemas.microsoft.com/office/powerpoint/2010/main" val="25515310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5A817878-E709-4C9F-9CBF-3C5DCCBAD143}" type="slidenum">
              <a:rPr lang="en-US" altLang="en-US"/>
              <a:pPr>
                <a:defRPr/>
              </a:pPr>
              <a:t>‹#›</a:t>
            </a:fld>
            <a:endParaRPr lang="en-US" altLang="en-US"/>
          </a:p>
        </p:txBody>
      </p:sp>
    </p:spTree>
    <p:extLst>
      <p:ext uri="{BB962C8B-B14F-4D97-AF65-F5344CB8AC3E}">
        <p14:creationId xmlns:p14="http://schemas.microsoft.com/office/powerpoint/2010/main" val="279558053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165EF50D-4CEB-4641-9946-F4B9697681B2}" type="slidenum">
              <a:rPr lang="en-US" altLang="en-US"/>
              <a:pPr>
                <a:defRPr/>
              </a:pPr>
              <a:t>‹#›</a:t>
            </a:fld>
            <a:endParaRPr lang="en-US" altLang="en-US"/>
          </a:p>
        </p:txBody>
      </p:sp>
    </p:spTree>
    <p:extLst>
      <p:ext uri="{BB962C8B-B14F-4D97-AF65-F5344CB8AC3E}">
        <p14:creationId xmlns:p14="http://schemas.microsoft.com/office/powerpoint/2010/main" val="249552353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E85F0C4-0063-4E27-80EF-975ACEE76674}" type="slidenum">
              <a:rPr lang="en-US" altLang="en-US"/>
              <a:pPr>
                <a:defRPr/>
              </a:pPr>
              <a:t>‹#›</a:t>
            </a:fld>
            <a:endParaRPr lang="en-US" altLang="en-US"/>
          </a:p>
        </p:txBody>
      </p:sp>
    </p:spTree>
    <p:extLst>
      <p:ext uri="{BB962C8B-B14F-4D97-AF65-F5344CB8AC3E}">
        <p14:creationId xmlns:p14="http://schemas.microsoft.com/office/powerpoint/2010/main" val="35631296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lum/>
          </a:blip>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ClrTx/>
              <a:buFontTx/>
              <a:buNone/>
              <a:defRPr sz="1400">
                <a:latin typeface="Arial" charset="0"/>
              </a:defRPr>
            </a:lvl1pPr>
          </a:lstStyle>
          <a:p>
            <a:pPr>
              <a:defRPr/>
            </a:pPr>
            <a:endParaRPr lang="en-US"/>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buClrTx/>
              <a:buFontTx/>
              <a:buNone/>
              <a:defRPr sz="1400">
                <a:latin typeface="Arial" charset="0"/>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buClrTx/>
              <a:buFontTx/>
              <a:buNone/>
              <a:defRPr sz="1400"/>
            </a:lvl1pPr>
          </a:lstStyle>
          <a:p>
            <a:pPr>
              <a:defRPr/>
            </a:pPr>
            <a:fld id="{A20AC299-B197-4BD1-B534-BC315AA0CFD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A165D258-90FE-4F94-A119-3804C44C872A}"/>
              </a:ext>
            </a:extLst>
          </p:cNvPr>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7177B333-2217-469E-876C-FD2C45AA9DD4}"/>
              </a:ext>
            </a:extLst>
          </p:cNvPr>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6ADA69E-DCDC-4C29-956E-2EB14485F6B5}"/>
              </a:ext>
            </a:extLst>
          </p:cNvPr>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buClrTx/>
              <a:buFontTx/>
              <a:buNone/>
              <a:defRPr sz="1400">
                <a:latin typeface="Arial" charset="0"/>
              </a:defRPr>
            </a:lvl1pPr>
          </a:lstStyle>
          <a:p>
            <a:pPr>
              <a:defRPr/>
            </a:pPr>
            <a:endParaRPr lang="en-US"/>
          </a:p>
        </p:txBody>
      </p:sp>
      <p:sp>
        <p:nvSpPr>
          <p:cNvPr id="1029" name="Rectangle 5">
            <a:extLst>
              <a:ext uri="{FF2B5EF4-FFF2-40B4-BE49-F238E27FC236}">
                <a16:creationId xmlns:a16="http://schemas.microsoft.com/office/drawing/2014/main" id="{DD3D44FD-A105-43CD-9C13-981576F75CBE}"/>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buClrTx/>
              <a:buFontTx/>
              <a:buNone/>
              <a:defRPr sz="1400">
                <a:latin typeface="Arial" charset="0"/>
              </a:defRPr>
            </a:lvl1pPr>
          </a:lstStyle>
          <a:p>
            <a:pPr>
              <a:defRPr/>
            </a:pPr>
            <a:endParaRPr lang="en-US"/>
          </a:p>
        </p:txBody>
      </p:sp>
      <p:sp>
        <p:nvSpPr>
          <p:cNvPr id="1030" name="Rectangle 6">
            <a:extLst>
              <a:ext uri="{FF2B5EF4-FFF2-40B4-BE49-F238E27FC236}">
                <a16:creationId xmlns:a16="http://schemas.microsoft.com/office/drawing/2014/main" id="{118B3B96-8976-4E99-AE19-D892575700E6}"/>
              </a:ext>
            </a:extLst>
          </p:cNvPr>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fld id="{9A47913D-F791-4BC0-811C-6DAFC97ACBA7}" type="slidenum">
              <a:rPr lang="en-US" altLang="en-US"/>
              <a:pPr/>
              <a:t>‹#›</a:t>
            </a:fld>
            <a:endParaRPr lang="en-US" altLang="en-US"/>
          </a:p>
        </p:txBody>
      </p:sp>
    </p:spTree>
    <p:extLst>
      <p:ext uri="{BB962C8B-B14F-4D97-AF65-F5344CB8AC3E}">
        <p14:creationId xmlns:p14="http://schemas.microsoft.com/office/powerpoint/2010/main" val="3640589064"/>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ransition/>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google.co.nz/url?sa=i&amp;source=images&amp;cd=&amp;docid=wPNxhlLm16M1MM&amp;tbnid=lSgymyVLJ9ikIM:&amp;ved=0CAgQjRw&amp;url=http%3A%2F%2Fen.wikipedia.org%2Fwiki%2FRen%25C3%25A9_Descartes&amp;ei=m3ASU-O1MqWCiQfw34HYDA&amp;psig=AFQjCNG6yyYRcWgk5GrcTmEXErztP5rwmA&amp;ust=1393803803916844" TargetMode="Externa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46.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http://www.google.co.nz/url?sa=i&amp;source=images&amp;cd=&amp;docid=wPNxhlLm16M1MM&amp;tbnid=lSgymyVLJ9ikIM:&amp;ved=0CAgQjRw&amp;url=http%3A%2F%2Fen.wikipedia.org%2Fwiki%2FRen%25C3%25A9_Descartes&amp;ei=m3ASU-O1MqWCiQfw34HYDA&amp;psig=AFQjCNG6yyYRcWgk5GrcTmEXErztP5rwmA&amp;ust=1393803803916844" TargetMode="External"/><Relationship Id="rId1" Type="http://schemas.openxmlformats.org/officeDocument/2006/relationships/slideLayout" Target="../slideLayouts/slideLayout19.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image" Target="../media/image60.jpg"/><Relationship Id="rId1" Type="http://schemas.openxmlformats.org/officeDocument/2006/relationships/slideLayout" Target="../slideLayouts/slideLayout7.xml"/><Relationship Id="rId5" Type="http://schemas.openxmlformats.org/officeDocument/2006/relationships/image" Target="../media/image63.jpg"/><Relationship Id="rId4" Type="http://schemas.openxmlformats.org/officeDocument/2006/relationships/image" Target="../media/image62.jpg"/></Relationships>
</file>

<file path=ppt/slides/_rels/slide65.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image" Target="../media/image65.jp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9.xml"/></Relationships>
</file>

<file path=ppt/slides/_rels/slide70.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7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BA4202-4B6D-43B8-A3FD-F79282A75BAE}"/>
              </a:ext>
            </a:extLst>
          </p:cNvPr>
          <p:cNvSpPr/>
          <p:nvPr/>
        </p:nvSpPr>
        <p:spPr bwMode="auto">
          <a:xfrm>
            <a:off x="1580550" y="4832666"/>
            <a:ext cx="2019124" cy="20253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pic>
        <p:nvPicPr>
          <p:cNvPr id="11" name="Picture 22" descr="http://artsandsciences.fsu.edu/var/ezwebin_site/storage/images/arts-and-sciences/news-and-events/top-stories/al-mele-of-philosophy-to-lead-4.4-million-private-grant-to-study-free-will/161609-3-eng-US/Al-Mele-of-Philosophy-to-lead-4.4-million-private-grant-to-study-free-will_supergraphic.jpg">
            <a:extLst>
              <a:ext uri="{FF2B5EF4-FFF2-40B4-BE49-F238E27FC236}">
                <a16:creationId xmlns:a16="http://schemas.microsoft.com/office/drawing/2014/main" id="{8E832C19-DDC5-4374-8E7A-B0325005D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8" y="4838700"/>
            <a:ext cx="655161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a:extLst>
              <a:ext uri="{FF2B5EF4-FFF2-40B4-BE49-F238E27FC236}">
                <a16:creationId xmlns:a16="http://schemas.microsoft.com/office/drawing/2014/main" id="{03AB588D-75F6-482C-9354-5F1FE60E5DD9}"/>
              </a:ext>
            </a:extLst>
          </p:cNvPr>
          <p:cNvSpPr txBox="1">
            <a:spLocks noChangeArrowheads="1"/>
          </p:cNvSpPr>
          <p:nvPr/>
        </p:nvSpPr>
        <p:spPr bwMode="auto">
          <a:xfrm>
            <a:off x="2102913" y="5197475"/>
            <a:ext cx="6064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Al Mele (2001),</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“Acting Intentionally:</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Probing Folk Notions,”</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Page 27</a:t>
            </a:r>
          </a:p>
        </p:txBody>
      </p:sp>
      <p:sp>
        <p:nvSpPr>
          <p:cNvPr id="9" name="Text Box 2">
            <a:extLst>
              <a:ext uri="{FF2B5EF4-FFF2-40B4-BE49-F238E27FC236}">
                <a16:creationId xmlns:a16="http://schemas.microsoft.com/office/drawing/2014/main" id="{181C2F17-0BA5-4DCC-A72A-774BB98E8A14}"/>
              </a:ext>
            </a:extLst>
          </p:cNvPr>
          <p:cNvSpPr txBox="1">
            <a:spLocks noChangeArrowheads="1"/>
          </p:cNvSpPr>
          <p:nvPr/>
        </p:nvSpPr>
        <p:spPr bwMode="auto">
          <a:xfrm>
            <a:off x="2185664" y="1628129"/>
            <a:ext cx="639976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“In my opinion, any adequate answer… will be </a:t>
            </a:r>
            <a:r>
              <a:rPr lang="en-US" altLang="zh-CN" sz="1800" b="1" dirty="0">
                <a:solidFill>
                  <a:srgbClr val="C00000"/>
                </a:solidFill>
                <a:ea typeface="宋体" panose="02010600030101010101" pitchFamily="2" charset="-122"/>
              </a:rPr>
              <a:t>anchored by </a:t>
            </a:r>
          </a:p>
          <a:p>
            <a:pPr eaLnBrk="1" hangingPunct="1">
              <a:lnSpc>
                <a:spcPct val="80000"/>
              </a:lnSpc>
              <a:spcBef>
                <a:spcPct val="0"/>
              </a:spcBef>
              <a:buClr>
                <a:srgbClr val="990000"/>
              </a:buClr>
              <a:buFont typeface="Wingdings" panose="05000000000000000000" pitchFamily="2" charset="2"/>
              <a:buNone/>
            </a:pPr>
            <a:r>
              <a:rPr lang="en-US" altLang="zh-CN" sz="1800" b="1" dirty="0">
                <a:solidFill>
                  <a:srgbClr val="C00000"/>
                </a:solidFill>
                <a:ea typeface="宋体" panose="02010600030101010101" pitchFamily="2" charset="-122"/>
              </a:rPr>
              <a:t>common-sense judgments about particular hypothetical </a:t>
            </a:r>
          </a:p>
          <a:p>
            <a:pPr eaLnBrk="1" hangingPunct="1">
              <a:lnSpc>
                <a:spcPct val="80000"/>
              </a:lnSpc>
              <a:spcBef>
                <a:spcPct val="0"/>
              </a:spcBef>
              <a:buClr>
                <a:srgbClr val="990000"/>
              </a:buClr>
              <a:buFont typeface="Wingdings" panose="05000000000000000000" pitchFamily="2" charset="2"/>
              <a:buNone/>
            </a:pPr>
            <a:r>
              <a:rPr lang="en-US" altLang="zh-CN" sz="1800" b="1" dirty="0">
                <a:solidFill>
                  <a:srgbClr val="C00000"/>
                </a:solidFill>
                <a:ea typeface="宋体" panose="02010600030101010101" pitchFamily="2" charset="-122"/>
              </a:rPr>
              <a:t>or actual actions</a:t>
            </a:r>
            <a:r>
              <a:rPr lang="en-US" altLang="zh-CN" sz="1800" dirty="0">
                <a:ea typeface="宋体" panose="02010600030101010101" pitchFamily="2" charset="-122"/>
              </a:rPr>
              <a:t>. One can test attempted philosophical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analyses of intentional action partly by ascertaining whether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what these analyses entail about particular actions is in line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with what the majority of non-specialists would say….</a:t>
            </a:r>
            <a:endParaRPr lang="en-US" altLang="zh-CN" sz="18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46B78591-D745-4307-9F36-F7DEB1774924}"/>
              </a:ext>
            </a:extLst>
          </p:cNvPr>
          <p:cNvSpPr txBox="1">
            <a:spLocks noChangeArrowheads="1"/>
          </p:cNvSpPr>
          <p:nvPr/>
        </p:nvSpPr>
        <p:spPr bwMode="auto">
          <a:xfrm>
            <a:off x="2185664" y="3228334"/>
            <a:ext cx="6399765" cy="1421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“It is also worth noting that if there is a widely shared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concept of intentional action, such judgments provide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evidence about what that concept is, and a philosophical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analysis of intentional action that is wholly unconstrained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by that concept runs the </a:t>
            </a:r>
            <a:r>
              <a:rPr lang="en-US" altLang="zh-CN" sz="1800" b="1" dirty="0">
                <a:solidFill>
                  <a:srgbClr val="C00000"/>
                </a:solidFill>
                <a:ea typeface="宋体" panose="02010600030101010101" pitchFamily="2" charset="-122"/>
              </a:rPr>
              <a:t>risk of having nothing more </a:t>
            </a:r>
          </a:p>
          <a:p>
            <a:pPr eaLnBrk="1" hangingPunct="1">
              <a:lnSpc>
                <a:spcPct val="80000"/>
              </a:lnSpc>
              <a:spcBef>
                <a:spcPct val="0"/>
              </a:spcBef>
              <a:buClr>
                <a:srgbClr val="990000"/>
              </a:buClr>
              <a:buFont typeface="Wingdings" panose="05000000000000000000" pitchFamily="2" charset="2"/>
              <a:buNone/>
            </a:pPr>
            <a:r>
              <a:rPr lang="en-US" altLang="zh-CN" sz="1800" b="1" dirty="0">
                <a:solidFill>
                  <a:srgbClr val="C00000"/>
                </a:solidFill>
                <a:ea typeface="宋体" panose="02010600030101010101" pitchFamily="2" charset="-122"/>
              </a:rPr>
              <a:t>than a philosophical fiction as its subject matter</a:t>
            </a:r>
            <a:r>
              <a:rPr lang="en-US" altLang="zh-CN" sz="1800" dirty="0">
                <a:ea typeface="宋体" panose="02010600030101010101" pitchFamily="2" charset="-122"/>
              </a:rPr>
              <a:t>.”</a:t>
            </a:r>
            <a:endParaRPr lang="en-US" altLang="zh-CN" sz="1800" dirty="0">
              <a:solidFill>
                <a:srgbClr val="990000"/>
              </a:solidFill>
              <a:ea typeface="宋体" panose="02010600030101010101" pitchFamily="2" charset="-122"/>
            </a:endParaRPr>
          </a:p>
        </p:txBody>
      </p:sp>
    </p:spTree>
    <p:extLst>
      <p:ext uri="{BB962C8B-B14F-4D97-AF65-F5344CB8AC3E}">
        <p14:creationId xmlns:p14="http://schemas.microsoft.com/office/powerpoint/2010/main" val="24150001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181C2F17-0BA5-4DCC-A72A-774BB98E8A14}"/>
              </a:ext>
            </a:extLst>
          </p:cNvPr>
          <p:cNvSpPr txBox="1">
            <a:spLocks noChangeArrowheads="1"/>
          </p:cNvSpPr>
          <p:nvPr/>
        </p:nvSpPr>
        <p:spPr bwMode="auto">
          <a:xfrm>
            <a:off x="2185664" y="1690192"/>
            <a:ext cx="6399765"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One question (among many): </a:t>
            </a:r>
            <a:r>
              <a:rPr lang="en-US" altLang="zh-CN" sz="2400" dirty="0">
                <a:ea typeface="宋体" panose="02010600030101010101" pitchFamily="2" charset="-122"/>
              </a:rPr>
              <a:t>Does the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ordinary concept of intentionality allow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that a side effect could be brought about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intentionally?</a:t>
            </a:r>
            <a:endParaRPr lang="en-US" altLang="zh-CN" sz="2400" dirty="0">
              <a:solidFill>
                <a:srgbClr val="990000"/>
              </a:solidFill>
              <a:ea typeface="宋体" panose="02010600030101010101" pitchFamily="2" charset="-122"/>
            </a:endParaRPr>
          </a:p>
        </p:txBody>
      </p:sp>
      <p:sp>
        <p:nvSpPr>
          <p:cNvPr id="7" name="Text Box 2">
            <a:extLst>
              <a:ext uri="{FF2B5EF4-FFF2-40B4-BE49-F238E27FC236}">
                <a16:creationId xmlns:a16="http://schemas.microsoft.com/office/drawing/2014/main" id="{8158B661-50F8-4707-82FD-7FD121D799DF}"/>
              </a:ext>
            </a:extLst>
          </p:cNvPr>
          <p:cNvSpPr txBox="1">
            <a:spLocks noChangeArrowheads="1"/>
          </p:cNvSpPr>
          <p:nvPr/>
        </p:nvSpPr>
        <p:spPr bwMode="auto">
          <a:xfrm>
            <a:off x="2185663" y="3212123"/>
            <a:ext cx="6399765"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Philosophers have given different answers,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generally calling on their own sense of the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concept or what is meant by the term. </a:t>
            </a:r>
          </a:p>
        </p:txBody>
      </p:sp>
      <p:sp>
        <p:nvSpPr>
          <p:cNvPr id="8" name="Text Box 2">
            <a:extLst>
              <a:ext uri="{FF2B5EF4-FFF2-40B4-BE49-F238E27FC236}">
                <a16:creationId xmlns:a16="http://schemas.microsoft.com/office/drawing/2014/main" id="{CBF61210-731C-4577-BFFE-9635D594B613}"/>
              </a:ext>
            </a:extLst>
          </p:cNvPr>
          <p:cNvSpPr txBox="1">
            <a:spLocks noChangeArrowheads="1"/>
          </p:cNvSpPr>
          <p:nvPr/>
        </p:nvSpPr>
        <p:spPr bwMode="auto">
          <a:xfrm>
            <a:off x="2185663" y="4438588"/>
            <a:ext cx="6399765"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 classic piece of experimental philosophy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complicated the answer…</a:t>
            </a:r>
          </a:p>
        </p:txBody>
      </p:sp>
    </p:spTree>
    <p:extLst>
      <p:ext uri="{BB962C8B-B14F-4D97-AF65-F5344CB8AC3E}">
        <p14:creationId xmlns:p14="http://schemas.microsoft.com/office/powerpoint/2010/main" val="8811177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181C2F17-0BA5-4DCC-A72A-774BB98E8A14}"/>
              </a:ext>
            </a:extLst>
          </p:cNvPr>
          <p:cNvSpPr txBox="1">
            <a:spLocks noChangeArrowheads="1"/>
          </p:cNvSpPr>
          <p:nvPr/>
        </p:nvSpPr>
        <p:spPr bwMode="auto">
          <a:xfrm>
            <a:off x="4704402" y="2099809"/>
            <a:ext cx="388102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err="1">
                <a:ea typeface="宋体" panose="02010600030101010101" pitchFamily="2" charset="-122"/>
              </a:rPr>
              <a:t>Knobe</a:t>
            </a:r>
            <a:r>
              <a:rPr lang="en-US" altLang="zh-CN" sz="2400" b="1" dirty="0">
                <a:ea typeface="宋体" panose="02010600030101010101" pitchFamily="2" charset="-122"/>
              </a:rPr>
              <a:t> (2003), </a:t>
            </a:r>
          </a:p>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“Intentional Action and </a:t>
            </a:r>
          </a:p>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Side Effects in Ordinary </a:t>
            </a:r>
          </a:p>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language,” </a:t>
            </a:r>
            <a:r>
              <a:rPr lang="en-US" altLang="zh-CN" sz="2400" b="1" i="1" dirty="0">
                <a:ea typeface="宋体" panose="02010600030101010101" pitchFamily="2" charset="-122"/>
              </a:rPr>
              <a:t>Analysis</a:t>
            </a:r>
            <a:r>
              <a:rPr lang="en-US" altLang="zh-CN" sz="2400" b="1" dirty="0">
                <a:ea typeface="宋体" panose="02010600030101010101" pitchFamily="2" charset="-122"/>
              </a:rPr>
              <a:t>, </a:t>
            </a:r>
          </a:p>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63(3): 190-4</a:t>
            </a:r>
            <a:endParaRPr lang="en-US" altLang="zh-CN" sz="2400" dirty="0">
              <a:solidFill>
                <a:srgbClr val="990000"/>
              </a:solidFill>
              <a:ea typeface="宋体" panose="02010600030101010101" pitchFamily="2" charset="-122"/>
            </a:endParaRPr>
          </a:p>
        </p:txBody>
      </p:sp>
      <p:sp>
        <p:nvSpPr>
          <p:cNvPr id="7" name="Text Box 2">
            <a:extLst>
              <a:ext uri="{FF2B5EF4-FFF2-40B4-BE49-F238E27FC236}">
                <a16:creationId xmlns:a16="http://schemas.microsoft.com/office/drawing/2014/main" id="{8158B661-50F8-4707-82FD-7FD121D799DF}"/>
              </a:ext>
            </a:extLst>
          </p:cNvPr>
          <p:cNvSpPr txBox="1">
            <a:spLocks noChangeArrowheads="1"/>
          </p:cNvSpPr>
          <p:nvPr/>
        </p:nvSpPr>
        <p:spPr bwMode="auto">
          <a:xfrm>
            <a:off x="4704403" y="3944469"/>
            <a:ext cx="4249270"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78 Participants</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Manhattan Park</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One of two conditions</a:t>
            </a:r>
          </a:p>
        </p:txBody>
      </p:sp>
      <p:pic>
        <p:nvPicPr>
          <p:cNvPr id="5" name="Picture 15" descr="http://paw.princeton.edu/issues/2012/05/16/pages/1568/PHI_Knobe2493new.jpg">
            <a:extLst>
              <a:ext uri="{FF2B5EF4-FFF2-40B4-BE49-F238E27FC236}">
                <a16:creationId xmlns:a16="http://schemas.microsoft.com/office/drawing/2014/main" id="{E4DDBF14-8DDA-40B3-8FB1-44CDC6E0D7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5579" y="1857841"/>
            <a:ext cx="2274887" cy="3214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589746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9FEAAC87-5C21-434C-A7B8-16EB4387A417}"/>
              </a:ext>
            </a:extLst>
          </p:cNvPr>
          <p:cNvSpPr txBox="1">
            <a:spLocks noChangeArrowheads="1"/>
          </p:cNvSpPr>
          <p:nvPr/>
        </p:nvSpPr>
        <p:spPr bwMode="auto">
          <a:xfrm>
            <a:off x="2203248" y="1591723"/>
            <a:ext cx="6064250" cy="519113"/>
          </a:xfrm>
          <a:prstGeom prst="rect">
            <a:avLst/>
          </a:prstGeom>
          <a:noFill/>
          <a:ln w="9525">
            <a:noFill/>
            <a:miter lim="800000"/>
            <a:headEnd/>
            <a:tailEnd/>
          </a:ln>
          <a:effectLst/>
        </p:spPr>
        <p:txBody>
          <a:bodyPr>
            <a:spAutoFit/>
          </a:bodyPr>
          <a:lstStyle>
            <a:lvl1pPr marL="457200" indent="-4572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6pPr>
            <a:lvl7pPr marL="29718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7pPr>
            <a:lvl8pPr marL="34290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8pPr>
            <a:lvl9pPr marL="38862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defRPr/>
            </a:pPr>
            <a:r>
              <a:rPr lang="en-US" altLang="zh-CN" sz="2800" b="1" dirty="0">
                <a:ea typeface="宋体" panose="02010600030101010101" pitchFamily="2" charset="-122"/>
              </a:rPr>
              <a:t>Harm Condition</a:t>
            </a:r>
            <a:endParaRPr lang="en-US" altLang="zh-CN" sz="1800" b="1" dirty="0">
              <a:solidFill>
                <a:srgbClr val="990000"/>
              </a:solidFill>
              <a:ea typeface="宋体" panose="02010600030101010101" pitchFamily="2" charset="-122"/>
            </a:endParaRPr>
          </a:p>
        </p:txBody>
      </p:sp>
      <p:sp>
        <p:nvSpPr>
          <p:cNvPr id="14" name="Text Box 2">
            <a:extLst>
              <a:ext uri="{FF2B5EF4-FFF2-40B4-BE49-F238E27FC236}">
                <a16:creationId xmlns:a16="http://schemas.microsoft.com/office/drawing/2014/main" id="{7C6092B1-99AD-4464-86B3-0E367100C946}"/>
              </a:ext>
            </a:extLst>
          </p:cNvPr>
          <p:cNvSpPr txBox="1">
            <a:spLocks noChangeArrowheads="1"/>
          </p:cNvSpPr>
          <p:nvPr/>
        </p:nvSpPr>
        <p:spPr bwMode="auto">
          <a:xfrm>
            <a:off x="2203248" y="2145323"/>
            <a:ext cx="6064250"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 vice-president of a company went to the chairman of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 board and said, “We are thinking of starting a new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program. It will help us increase profits, but it will also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harm the environment.”</a:t>
            </a:r>
          </a:p>
          <a:p>
            <a:pPr eaLnBrk="1" hangingPunct="1">
              <a:lnSpc>
                <a:spcPct val="50000"/>
              </a:lnSpc>
              <a:spcBef>
                <a:spcPct val="0"/>
              </a:spcBef>
              <a:buClr>
                <a:srgbClr val="990000"/>
              </a:buClr>
              <a:buNone/>
            </a:pPr>
            <a:r>
              <a:rPr lang="en-US" altLang="zh-CN" sz="1800" dirty="0">
                <a:ea typeface="宋体" panose="02010600030101010101" pitchFamily="2" charset="-122"/>
              </a:rPr>
              <a:t> </a:t>
            </a:r>
          </a:p>
          <a:p>
            <a:pPr eaLnBrk="1" hangingPunct="1">
              <a:lnSpc>
                <a:spcPct val="90000"/>
              </a:lnSpc>
              <a:spcBef>
                <a:spcPct val="0"/>
              </a:spcBef>
              <a:buClr>
                <a:srgbClr val="990000"/>
              </a:buClr>
              <a:buNone/>
            </a:pPr>
            <a:r>
              <a:rPr lang="en-US" altLang="zh-CN" sz="1800" dirty="0">
                <a:ea typeface="宋体" panose="02010600030101010101" pitchFamily="2" charset="-122"/>
              </a:rPr>
              <a:t>The chairman of the board answered, “I don’t care at all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about harming the environment. I just want to make as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much profit as I can. Let’s start the new program.”</a:t>
            </a:r>
          </a:p>
          <a:p>
            <a:pPr eaLnBrk="1" hangingPunct="1">
              <a:lnSpc>
                <a:spcPct val="5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They started the new program. Sure enough, the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environment was harmed.</a:t>
            </a:r>
            <a:endParaRPr lang="en-US" altLang="zh-CN" sz="1800" dirty="0">
              <a:solidFill>
                <a:srgbClr val="990000"/>
              </a:solidFill>
              <a:ea typeface="宋体" panose="02010600030101010101" pitchFamily="2" charset="-122"/>
            </a:endParaRPr>
          </a:p>
        </p:txBody>
      </p:sp>
      <p:sp>
        <p:nvSpPr>
          <p:cNvPr id="15" name="Text Box 2">
            <a:extLst>
              <a:ext uri="{FF2B5EF4-FFF2-40B4-BE49-F238E27FC236}">
                <a16:creationId xmlns:a16="http://schemas.microsoft.com/office/drawing/2014/main" id="{EF401503-7062-4973-AD89-AE802E78D55F}"/>
              </a:ext>
            </a:extLst>
          </p:cNvPr>
          <p:cNvSpPr txBox="1">
            <a:spLocks noChangeArrowheads="1"/>
          </p:cNvSpPr>
          <p:nvPr/>
        </p:nvSpPr>
        <p:spPr bwMode="auto">
          <a:xfrm>
            <a:off x="2209598" y="4992845"/>
            <a:ext cx="606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b="1" dirty="0">
                <a:ea typeface="宋体" panose="02010600030101010101" pitchFamily="2" charset="-122"/>
              </a:rPr>
              <a:t>(1)</a:t>
            </a:r>
            <a:r>
              <a:rPr lang="en-US" altLang="zh-CN" sz="1800" dirty="0">
                <a:ea typeface="宋体" panose="02010600030101010101" pitchFamily="2" charset="-122"/>
              </a:rPr>
              <a:t> How much blame does the chairman deserves (0 to 6)</a:t>
            </a:r>
          </a:p>
        </p:txBody>
      </p:sp>
      <p:sp>
        <p:nvSpPr>
          <p:cNvPr id="16" name="Text Box 2">
            <a:extLst>
              <a:ext uri="{FF2B5EF4-FFF2-40B4-BE49-F238E27FC236}">
                <a16:creationId xmlns:a16="http://schemas.microsoft.com/office/drawing/2014/main" id="{B8D7AD9B-84C5-4AF8-A65C-6D4EBD6A8F17}"/>
              </a:ext>
            </a:extLst>
          </p:cNvPr>
          <p:cNvSpPr txBox="1">
            <a:spLocks noChangeArrowheads="1"/>
          </p:cNvSpPr>
          <p:nvPr/>
        </p:nvSpPr>
        <p:spPr bwMode="auto">
          <a:xfrm>
            <a:off x="2209598" y="5367495"/>
            <a:ext cx="606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b="1" u="sng" dirty="0">
                <a:ea typeface="宋体" panose="02010600030101010101" pitchFamily="2" charset="-122"/>
              </a:rPr>
              <a:t>(2) </a:t>
            </a:r>
            <a:r>
              <a:rPr lang="en-US" altLang="zh-CN" sz="1800" u="sng" dirty="0">
                <a:ea typeface="宋体" panose="02010600030101010101" pitchFamily="2" charset="-122"/>
              </a:rPr>
              <a:t>Did he intentionally harm the environment?</a:t>
            </a:r>
          </a:p>
        </p:txBody>
      </p:sp>
      <p:sp>
        <p:nvSpPr>
          <p:cNvPr id="17" name="Text Box 2">
            <a:extLst>
              <a:ext uri="{FF2B5EF4-FFF2-40B4-BE49-F238E27FC236}">
                <a16:creationId xmlns:a16="http://schemas.microsoft.com/office/drawing/2014/main" id="{D0396790-79A0-4586-980E-59BBE106D51A}"/>
              </a:ext>
            </a:extLst>
          </p:cNvPr>
          <p:cNvSpPr txBox="1">
            <a:spLocks noChangeArrowheads="1"/>
          </p:cNvSpPr>
          <p:nvPr/>
        </p:nvSpPr>
        <p:spPr bwMode="auto">
          <a:xfrm>
            <a:off x="2209598" y="5983445"/>
            <a:ext cx="60642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82% = Intentionally Harmed</a:t>
            </a:r>
            <a:endParaRPr lang="en-US" altLang="zh-CN" sz="2400" dirty="0">
              <a:solidFill>
                <a:srgbClr val="C00000"/>
              </a:solidFill>
              <a:ea typeface="宋体" panose="02010600030101010101" pitchFamily="2" charset="-122"/>
            </a:endParaRPr>
          </a:p>
        </p:txBody>
      </p:sp>
    </p:spTree>
    <p:extLst>
      <p:ext uri="{BB962C8B-B14F-4D97-AF65-F5344CB8AC3E}">
        <p14:creationId xmlns:p14="http://schemas.microsoft.com/office/powerpoint/2010/main" val="186912336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9FEAAC87-5C21-434C-A7B8-16EB4387A417}"/>
              </a:ext>
            </a:extLst>
          </p:cNvPr>
          <p:cNvSpPr txBox="1">
            <a:spLocks noChangeArrowheads="1"/>
          </p:cNvSpPr>
          <p:nvPr/>
        </p:nvSpPr>
        <p:spPr bwMode="auto">
          <a:xfrm>
            <a:off x="2203248" y="1591723"/>
            <a:ext cx="6064250" cy="519113"/>
          </a:xfrm>
          <a:prstGeom prst="rect">
            <a:avLst/>
          </a:prstGeom>
          <a:noFill/>
          <a:ln w="9525">
            <a:noFill/>
            <a:miter lim="800000"/>
            <a:headEnd/>
            <a:tailEnd/>
          </a:ln>
          <a:effectLst/>
        </p:spPr>
        <p:txBody>
          <a:bodyPr>
            <a:spAutoFit/>
          </a:bodyPr>
          <a:lstStyle>
            <a:lvl1pPr marL="457200" indent="-4572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6pPr>
            <a:lvl7pPr marL="29718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7pPr>
            <a:lvl8pPr marL="34290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8pPr>
            <a:lvl9pPr marL="38862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defRPr/>
            </a:pPr>
            <a:r>
              <a:rPr lang="en-US" altLang="zh-CN" sz="2800" b="1" dirty="0">
                <a:ea typeface="宋体" panose="02010600030101010101" pitchFamily="2" charset="-122"/>
              </a:rPr>
              <a:t>Help Condition</a:t>
            </a:r>
            <a:endParaRPr lang="en-US" altLang="zh-CN" sz="1800" b="1" dirty="0">
              <a:solidFill>
                <a:srgbClr val="990000"/>
              </a:solidFill>
              <a:ea typeface="宋体" panose="02010600030101010101" pitchFamily="2" charset="-122"/>
            </a:endParaRPr>
          </a:p>
        </p:txBody>
      </p:sp>
      <p:sp>
        <p:nvSpPr>
          <p:cNvPr id="14" name="Text Box 2">
            <a:extLst>
              <a:ext uri="{FF2B5EF4-FFF2-40B4-BE49-F238E27FC236}">
                <a16:creationId xmlns:a16="http://schemas.microsoft.com/office/drawing/2014/main" id="{7C6092B1-99AD-4464-86B3-0E367100C946}"/>
              </a:ext>
            </a:extLst>
          </p:cNvPr>
          <p:cNvSpPr txBox="1">
            <a:spLocks noChangeArrowheads="1"/>
          </p:cNvSpPr>
          <p:nvPr/>
        </p:nvSpPr>
        <p:spPr bwMode="auto">
          <a:xfrm>
            <a:off x="2203248" y="2145323"/>
            <a:ext cx="6064250" cy="261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 vice-president of a company went to the chairman of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 board and said, “We are thinking of starting a new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program. It will help us increase profits, but it will also </a:t>
            </a:r>
          </a:p>
          <a:p>
            <a:pPr eaLnBrk="1" hangingPunct="1">
              <a:lnSpc>
                <a:spcPct val="90000"/>
              </a:lnSpc>
              <a:spcBef>
                <a:spcPct val="0"/>
              </a:spcBef>
              <a:buClr>
                <a:srgbClr val="990000"/>
              </a:buClr>
              <a:buFont typeface="Wingdings" panose="05000000000000000000" pitchFamily="2" charset="2"/>
              <a:buNone/>
            </a:pPr>
            <a:r>
              <a:rPr lang="en-US" altLang="zh-CN" sz="1800" b="1" u="sng" dirty="0">
                <a:ea typeface="宋体" panose="02010600030101010101" pitchFamily="2" charset="-122"/>
              </a:rPr>
              <a:t>help</a:t>
            </a:r>
            <a:r>
              <a:rPr lang="en-US" altLang="zh-CN" sz="1800" dirty="0">
                <a:ea typeface="宋体" panose="02010600030101010101" pitchFamily="2" charset="-122"/>
              </a:rPr>
              <a:t> the environment.”</a:t>
            </a:r>
          </a:p>
          <a:p>
            <a:pPr eaLnBrk="1" hangingPunct="1">
              <a:lnSpc>
                <a:spcPct val="50000"/>
              </a:lnSpc>
              <a:spcBef>
                <a:spcPct val="0"/>
              </a:spcBef>
              <a:buClr>
                <a:srgbClr val="990000"/>
              </a:buClr>
              <a:buNone/>
            </a:pPr>
            <a:r>
              <a:rPr lang="en-US" altLang="zh-CN" sz="1800" dirty="0">
                <a:ea typeface="宋体" panose="02010600030101010101" pitchFamily="2" charset="-122"/>
              </a:rPr>
              <a:t> </a:t>
            </a:r>
          </a:p>
          <a:p>
            <a:pPr eaLnBrk="1" hangingPunct="1">
              <a:lnSpc>
                <a:spcPct val="90000"/>
              </a:lnSpc>
              <a:spcBef>
                <a:spcPct val="0"/>
              </a:spcBef>
              <a:buClr>
                <a:srgbClr val="990000"/>
              </a:buClr>
              <a:buNone/>
            </a:pPr>
            <a:r>
              <a:rPr lang="en-US" altLang="zh-CN" sz="1800" dirty="0">
                <a:ea typeface="宋体" panose="02010600030101010101" pitchFamily="2" charset="-122"/>
              </a:rPr>
              <a:t>The chairman of the board answered, “I don’t care at all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about </a:t>
            </a:r>
            <a:r>
              <a:rPr lang="en-US" altLang="zh-CN" sz="1800" b="1" u="sng" dirty="0">
                <a:ea typeface="宋体" panose="02010600030101010101" pitchFamily="2" charset="-122"/>
              </a:rPr>
              <a:t>helping</a:t>
            </a:r>
            <a:r>
              <a:rPr lang="en-US" altLang="zh-CN" sz="1800" dirty="0">
                <a:ea typeface="宋体" panose="02010600030101010101" pitchFamily="2" charset="-122"/>
              </a:rPr>
              <a:t> the environment. I just want to make as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much profit as I can. Let’s start the new program.”</a:t>
            </a:r>
          </a:p>
          <a:p>
            <a:pPr eaLnBrk="1" hangingPunct="1">
              <a:lnSpc>
                <a:spcPct val="5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They started the new program. Sure enough, the </a:t>
            </a:r>
          </a:p>
          <a:p>
            <a:pPr eaLnBrk="1" hangingPunct="1">
              <a:lnSpc>
                <a:spcPct val="9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environment was </a:t>
            </a:r>
            <a:r>
              <a:rPr lang="en-US" altLang="zh-CN" sz="1800" b="1" u="sng" dirty="0">
                <a:ea typeface="宋体" panose="02010600030101010101" pitchFamily="2" charset="-122"/>
              </a:rPr>
              <a:t>helped</a:t>
            </a:r>
            <a:r>
              <a:rPr lang="en-US" altLang="zh-CN" sz="1800" dirty="0">
                <a:ea typeface="宋体" panose="02010600030101010101" pitchFamily="2" charset="-122"/>
              </a:rPr>
              <a:t>.</a:t>
            </a:r>
            <a:endParaRPr lang="en-US" altLang="zh-CN" sz="1800" dirty="0">
              <a:solidFill>
                <a:srgbClr val="990000"/>
              </a:solidFill>
              <a:ea typeface="宋体" panose="02010600030101010101" pitchFamily="2" charset="-122"/>
            </a:endParaRPr>
          </a:p>
        </p:txBody>
      </p:sp>
      <p:sp>
        <p:nvSpPr>
          <p:cNvPr id="15" name="Text Box 2">
            <a:extLst>
              <a:ext uri="{FF2B5EF4-FFF2-40B4-BE49-F238E27FC236}">
                <a16:creationId xmlns:a16="http://schemas.microsoft.com/office/drawing/2014/main" id="{EF401503-7062-4973-AD89-AE802E78D55F}"/>
              </a:ext>
            </a:extLst>
          </p:cNvPr>
          <p:cNvSpPr txBox="1">
            <a:spLocks noChangeArrowheads="1"/>
          </p:cNvSpPr>
          <p:nvPr/>
        </p:nvSpPr>
        <p:spPr bwMode="auto">
          <a:xfrm>
            <a:off x="2209598" y="4992845"/>
            <a:ext cx="606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b="1" dirty="0">
                <a:ea typeface="宋体" panose="02010600030101010101" pitchFamily="2" charset="-122"/>
              </a:rPr>
              <a:t>(1)</a:t>
            </a:r>
            <a:r>
              <a:rPr lang="en-US" altLang="zh-CN" sz="1800" dirty="0">
                <a:ea typeface="宋体" panose="02010600030101010101" pitchFamily="2" charset="-122"/>
              </a:rPr>
              <a:t> How much praise does the chairman deserves (0 to 6)</a:t>
            </a:r>
          </a:p>
        </p:txBody>
      </p:sp>
      <p:sp>
        <p:nvSpPr>
          <p:cNvPr id="16" name="Text Box 2">
            <a:extLst>
              <a:ext uri="{FF2B5EF4-FFF2-40B4-BE49-F238E27FC236}">
                <a16:creationId xmlns:a16="http://schemas.microsoft.com/office/drawing/2014/main" id="{B8D7AD9B-84C5-4AF8-A65C-6D4EBD6A8F17}"/>
              </a:ext>
            </a:extLst>
          </p:cNvPr>
          <p:cNvSpPr txBox="1">
            <a:spLocks noChangeArrowheads="1"/>
          </p:cNvSpPr>
          <p:nvPr/>
        </p:nvSpPr>
        <p:spPr bwMode="auto">
          <a:xfrm>
            <a:off x="2209598" y="5367495"/>
            <a:ext cx="60642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1800" b="1" u="sng" dirty="0">
                <a:ea typeface="宋体" panose="02010600030101010101" pitchFamily="2" charset="-122"/>
              </a:rPr>
              <a:t>(2) </a:t>
            </a:r>
            <a:r>
              <a:rPr lang="en-US" altLang="zh-CN" sz="1800" u="sng" dirty="0">
                <a:ea typeface="宋体" panose="02010600030101010101" pitchFamily="2" charset="-122"/>
              </a:rPr>
              <a:t>Did he intentionally help the environment?</a:t>
            </a:r>
          </a:p>
        </p:txBody>
      </p:sp>
      <p:sp>
        <p:nvSpPr>
          <p:cNvPr id="17" name="Text Box 2">
            <a:extLst>
              <a:ext uri="{FF2B5EF4-FFF2-40B4-BE49-F238E27FC236}">
                <a16:creationId xmlns:a16="http://schemas.microsoft.com/office/drawing/2014/main" id="{D0396790-79A0-4586-980E-59BBE106D51A}"/>
              </a:ext>
            </a:extLst>
          </p:cNvPr>
          <p:cNvSpPr txBox="1">
            <a:spLocks noChangeArrowheads="1"/>
          </p:cNvSpPr>
          <p:nvPr/>
        </p:nvSpPr>
        <p:spPr bwMode="auto">
          <a:xfrm>
            <a:off x="2209598" y="5983445"/>
            <a:ext cx="6064250" cy="420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62000" indent="-304800">
              <a:spcBef>
                <a:spcPct val="20000"/>
              </a:spcBef>
              <a:buChar char="–"/>
              <a:defRPr sz="2800">
                <a:solidFill>
                  <a:schemeClr val="tx1"/>
                </a:solidFill>
                <a:latin typeface="Arial" panose="020B0604020202020204" pitchFamily="34" charset="0"/>
              </a:defRPr>
            </a:lvl2pPr>
            <a:lvl3pPr marL="1219200" indent="-304800">
              <a:spcBef>
                <a:spcPct val="20000"/>
              </a:spcBef>
              <a:buChar char="•"/>
              <a:defRPr sz="2400">
                <a:solidFill>
                  <a:schemeClr val="tx1"/>
                </a:solidFill>
                <a:latin typeface="Arial" panose="020B0604020202020204" pitchFamily="34" charset="0"/>
              </a:defRPr>
            </a:lvl3pPr>
            <a:lvl4pPr marL="1676400" indent="-304800">
              <a:spcBef>
                <a:spcPct val="20000"/>
              </a:spcBef>
              <a:buChar char="–"/>
              <a:defRPr sz="2000">
                <a:solidFill>
                  <a:schemeClr val="tx1"/>
                </a:solidFill>
                <a:latin typeface="Arial" panose="020B0604020202020204" pitchFamily="34" charset="0"/>
              </a:defRPr>
            </a:lvl4pPr>
            <a:lvl5pPr marL="2133600" indent="-304800">
              <a:spcBef>
                <a:spcPct val="20000"/>
              </a:spcBef>
              <a:buChar char="»"/>
              <a:defRPr sz="2000">
                <a:solidFill>
                  <a:schemeClr val="tx1"/>
                </a:solidFill>
                <a:latin typeface="Arial" panose="020B0604020202020204" pitchFamily="34" charset="0"/>
              </a:defRPr>
            </a:lvl5pPr>
            <a:lvl6pPr marL="2590800" indent="-304800" eaLnBrk="0" fontAlgn="base" hangingPunct="0">
              <a:spcBef>
                <a:spcPct val="20000"/>
              </a:spcBef>
              <a:spcAft>
                <a:spcPct val="0"/>
              </a:spcAft>
              <a:buChar char="»"/>
              <a:defRPr sz="2000">
                <a:solidFill>
                  <a:schemeClr val="tx1"/>
                </a:solidFill>
                <a:latin typeface="Arial" panose="020B0604020202020204" pitchFamily="34" charset="0"/>
              </a:defRPr>
            </a:lvl6pPr>
            <a:lvl7pPr marL="3048000" indent="-304800" eaLnBrk="0" fontAlgn="base" hangingPunct="0">
              <a:spcBef>
                <a:spcPct val="20000"/>
              </a:spcBef>
              <a:spcAft>
                <a:spcPct val="0"/>
              </a:spcAft>
              <a:buChar char="»"/>
              <a:defRPr sz="2000">
                <a:solidFill>
                  <a:schemeClr val="tx1"/>
                </a:solidFill>
                <a:latin typeface="Arial" panose="020B0604020202020204" pitchFamily="34" charset="0"/>
              </a:defRPr>
            </a:lvl7pPr>
            <a:lvl8pPr marL="3505200" indent="-304800" eaLnBrk="0" fontAlgn="base" hangingPunct="0">
              <a:spcBef>
                <a:spcPct val="20000"/>
              </a:spcBef>
              <a:spcAft>
                <a:spcPct val="0"/>
              </a:spcAft>
              <a:buChar char="»"/>
              <a:defRPr sz="2000">
                <a:solidFill>
                  <a:schemeClr val="tx1"/>
                </a:solidFill>
                <a:latin typeface="Arial" panose="020B0604020202020204" pitchFamily="34" charset="0"/>
              </a:defRPr>
            </a:lvl8pPr>
            <a:lvl9pPr marL="3962400" indent="-3048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9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23% = Intentionally Helped</a:t>
            </a:r>
            <a:endParaRPr lang="en-US" altLang="zh-CN" sz="2400" dirty="0">
              <a:solidFill>
                <a:srgbClr val="C00000"/>
              </a:solidFill>
              <a:ea typeface="宋体" panose="02010600030101010101" pitchFamily="2" charset="-122"/>
            </a:endParaRPr>
          </a:p>
        </p:txBody>
      </p:sp>
    </p:spTree>
    <p:extLst>
      <p:ext uri="{BB962C8B-B14F-4D97-AF65-F5344CB8AC3E}">
        <p14:creationId xmlns:p14="http://schemas.microsoft.com/office/powerpoint/2010/main" val="1655359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BC0E1415-F600-46B4-A0FD-A3DFE9472F82}"/>
              </a:ext>
            </a:extLst>
          </p:cNvPr>
          <p:cNvSpPr txBox="1">
            <a:spLocks noChangeArrowheads="1"/>
          </p:cNvSpPr>
          <p:nvPr/>
        </p:nvSpPr>
        <p:spPr bwMode="auto">
          <a:xfrm>
            <a:off x="2203248" y="1864688"/>
            <a:ext cx="6064250" cy="830997"/>
          </a:xfrm>
          <a:prstGeom prst="rect">
            <a:avLst/>
          </a:prstGeom>
          <a:noFill/>
          <a:ln w="9525">
            <a:noFill/>
            <a:miter lim="800000"/>
            <a:headEnd/>
            <a:tailEnd/>
          </a:ln>
          <a:effectLst/>
        </p:spPr>
        <p:txBody>
          <a:bodyPr>
            <a:spAutoFit/>
          </a:bodyPr>
          <a:lstStyle>
            <a:lvl1pPr marL="457200" indent="-4572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6pPr>
            <a:lvl7pPr marL="29718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7pPr>
            <a:lvl8pPr marL="34290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8pPr>
            <a:lvl9pPr marL="38862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defRPr/>
            </a:pPr>
            <a:r>
              <a:rPr lang="en-US" altLang="zh-CN" sz="4800" b="1" dirty="0">
                <a:solidFill>
                  <a:srgbClr val="C00000"/>
                </a:solidFill>
                <a:ea typeface="宋体" panose="02010600030101010101" pitchFamily="2" charset="-122"/>
              </a:rPr>
              <a:t>82% vs 23%!</a:t>
            </a:r>
          </a:p>
        </p:txBody>
      </p:sp>
      <p:pic>
        <p:nvPicPr>
          <p:cNvPr id="8" name="Picture 6" descr="very-rich-man-3236651">
            <a:extLst>
              <a:ext uri="{FF2B5EF4-FFF2-40B4-BE49-F238E27FC236}">
                <a16:creationId xmlns:a16="http://schemas.microsoft.com/office/drawing/2014/main" id="{9DAD957E-7F3D-4D6A-B0C3-5AB47C7A33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13019" y="4327884"/>
            <a:ext cx="2635706" cy="241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
            <a:extLst>
              <a:ext uri="{FF2B5EF4-FFF2-40B4-BE49-F238E27FC236}">
                <a16:creationId xmlns:a16="http://schemas.microsoft.com/office/drawing/2014/main" id="{3F9C3C2D-8E20-49D4-A031-D4BB97B9A32C}"/>
              </a:ext>
            </a:extLst>
          </p:cNvPr>
          <p:cNvSpPr txBox="1">
            <a:spLocks noChangeArrowheads="1"/>
          </p:cNvSpPr>
          <p:nvPr/>
        </p:nvSpPr>
        <p:spPr bwMode="auto">
          <a:xfrm>
            <a:off x="2203247" y="2921946"/>
            <a:ext cx="6311843" cy="1126462"/>
          </a:xfrm>
          <a:prstGeom prst="rect">
            <a:avLst/>
          </a:prstGeom>
          <a:noFill/>
          <a:ln w="9525">
            <a:noFill/>
            <a:miter lim="800000"/>
            <a:headEnd/>
            <a:tailEnd/>
          </a:ln>
          <a:effectLst/>
        </p:spPr>
        <p:txBody>
          <a:bodyPr wrap="square">
            <a:spAutoFit/>
          </a:bodyPr>
          <a:lstStyle>
            <a:lvl1pPr marL="457200" indent="-4572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6pPr>
            <a:lvl7pPr marL="29718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7pPr>
            <a:lvl8pPr marL="34290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8pPr>
            <a:lvl9pPr marL="38862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9pPr>
          </a:lstStyle>
          <a:p>
            <a:pPr eaLnBrk="1" hangingPunct="1">
              <a:lnSpc>
                <a:spcPct val="80000"/>
              </a:lnSpc>
              <a:buClr>
                <a:srgbClr val="990000"/>
              </a:buClr>
              <a:buFont typeface="Wingdings" panose="05000000000000000000" pitchFamily="2" charset="2"/>
              <a:buNone/>
              <a:defRPr/>
            </a:pPr>
            <a:r>
              <a:rPr lang="en-US" altLang="zh-CN" sz="2800" b="1" dirty="0">
                <a:ea typeface="宋体" panose="02010600030101010101" pitchFamily="2" charset="-122"/>
              </a:rPr>
              <a:t>General type of worry: </a:t>
            </a:r>
            <a:r>
              <a:rPr lang="en-US" altLang="zh-CN" sz="2800" dirty="0">
                <a:ea typeface="宋体" panose="02010600030101010101" pitchFamily="2" charset="-122"/>
              </a:rPr>
              <a:t>Maybe such </a:t>
            </a:r>
          </a:p>
          <a:p>
            <a:pPr eaLnBrk="1" hangingPunct="1">
              <a:lnSpc>
                <a:spcPct val="80000"/>
              </a:lnSpc>
              <a:buClr>
                <a:srgbClr val="990000"/>
              </a:buClr>
              <a:buFont typeface="Wingdings" panose="05000000000000000000" pitchFamily="2" charset="2"/>
              <a:buNone/>
              <a:defRPr/>
            </a:pPr>
            <a:r>
              <a:rPr lang="en-US" altLang="zh-CN" sz="2800" dirty="0">
                <a:ea typeface="宋体" panose="02010600030101010101" pitchFamily="2" charset="-122"/>
              </a:rPr>
              <a:t>results are driven by something about </a:t>
            </a:r>
          </a:p>
          <a:p>
            <a:pPr eaLnBrk="1" hangingPunct="1">
              <a:lnSpc>
                <a:spcPct val="80000"/>
              </a:lnSpc>
              <a:buClr>
                <a:srgbClr val="990000"/>
              </a:buClr>
              <a:buFont typeface="Wingdings" panose="05000000000000000000" pitchFamily="2" charset="2"/>
              <a:buNone/>
              <a:defRPr/>
            </a:pPr>
            <a:r>
              <a:rPr lang="en-US" altLang="zh-CN" sz="2800" dirty="0">
                <a:ea typeface="宋体" panose="02010600030101010101" pitchFamily="2" charset="-122"/>
              </a:rPr>
              <a:t>the experimental context.</a:t>
            </a:r>
            <a:endParaRPr lang="en-US" altLang="zh-CN" sz="18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BB370E83-1844-4DA7-BD88-C43690BEBBC1}"/>
              </a:ext>
            </a:extLst>
          </p:cNvPr>
          <p:cNvSpPr txBox="1">
            <a:spLocks noChangeArrowheads="1"/>
          </p:cNvSpPr>
          <p:nvPr/>
        </p:nvSpPr>
        <p:spPr bwMode="auto">
          <a:xfrm>
            <a:off x="2203248" y="4327884"/>
            <a:ext cx="3849998" cy="2160591"/>
          </a:xfrm>
          <a:prstGeom prst="rect">
            <a:avLst/>
          </a:prstGeom>
          <a:noFill/>
          <a:ln w="9525">
            <a:noFill/>
            <a:miter lim="800000"/>
            <a:headEnd/>
            <a:tailEnd/>
          </a:ln>
          <a:effectLst/>
        </p:spPr>
        <p:txBody>
          <a:bodyPr wrap="square">
            <a:spAutoFit/>
          </a:bodyPr>
          <a:lstStyle>
            <a:lvl1pPr marL="457200" indent="-457200"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6pPr>
            <a:lvl7pPr marL="29718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7pPr>
            <a:lvl8pPr marL="34290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8pPr>
            <a:lvl9pPr marL="3886200" indent="-228600" eaLnBrk="0" fontAlgn="base" hangingPunct="0">
              <a:spcBef>
                <a:spcPct val="0"/>
              </a:spcBef>
              <a:spcAft>
                <a:spcPct val="0"/>
              </a:spcAft>
              <a:buClr>
                <a:srgbClr val="990000"/>
              </a:buClr>
              <a:buFont typeface="Wingdings" panose="05000000000000000000" pitchFamily="2" charset="2"/>
              <a:defRPr sz="1600">
                <a:solidFill>
                  <a:schemeClr val="tx1"/>
                </a:solidFill>
                <a:latin typeface="Arial" panose="020B0604020202020204" pitchFamily="34" charset="0"/>
              </a:defRPr>
            </a:lvl9pPr>
          </a:lstStyle>
          <a:p>
            <a:pPr eaLnBrk="1" hangingPunct="1">
              <a:buClr>
                <a:srgbClr val="990000"/>
              </a:buClr>
              <a:buFont typeface="Wingdings" panose="05000000000000000000" pitchFamily="2" charset="2"/>
              <a:buNone/>
              <a:defRPr/>
            </a:pPr>
            <a:r>
              <a:rPr lang="en-US" altLang="zh-CN" sz="2800" dirty="0">
                <a:ea typeface="宋体" panose="02010600030101010101" pitchFamily="2" charset="-122"/>
              </a:rPr>
              <a:t>Perhaps the vignette </a:t>
            </a:r>
          </a:p>
          <a:p>
            <a:pPr eaLnBrk="1" hangingPunct="1">
              <a:buClr>
                <a:srgbClr val="990000"/>
              </a:buClr>
              <a:buFont typeface="Wingdings" panose="05000000000000000000" pitchFamily="2" charset="2"/>
              <a:buNone/>
              <a:defRPr/>
            </a:pPr>
            <a:r>
              <a:rPr lang="en-US" altLang="zh-CN" sz="2800" dirty="0">
                <a:ea typeface="宋体" panose="02010600030101010101" pitchFamily="2" charset="-122"/>
              </a:rPr>
              <a:t>suggests to p’s that </a:t>
            </a:r>
          </a:p>
          <a:p>
            <a:pPr eaLnBrk="1" hangingPunct="1">
              <a:buClr>
                <a:srgbClr val="990000"/>
              </a:buClr>
              <a:buFont typeface="Wingdings" panose="05000000000000000000" pitchFamily="2" charset="2"/>
              <a:buNone/>
              <a:defRPr/>
            </a:pPr>
            <a:r>
              <a:rPr lang="en-US" altLang="zh-CN" sz="2800" dirty="0">
                <a:ea typeface="宋体" panose="02010600030101010101" pitchFamily="2" charset="-122"/>
              </a:rPr>
              <a:t>they’re expected to </a:t>
            </a:r>
          </a:p>
          <a:p>
            <a:pPr eaLnBrk="1" hangingPunct="1">
              <a:buClr>
                <a:srgbClr val="990000"/>
              </a:buClr>
              <a:buFont typeface="Wingdings" panose="05000000000000000000" pitchFamily="2" charset="2"/>
              <a:buNone/>
              <a:defRPr/>
            </a:pPr>
            <a:r>
              <a:rPr lang="en-US" altLang="zh-CN" sz="2800" dirty="0">
                <a:ea typeface="宋体" panose="02010600030101010101" pitchFamily="2" charset="-122"/>
              </a:rPr>
              <a:t>answer in this way, </a:t>
            </a:r>
          </a:p>
          <a:p>
            <a:pPr eaLnBrk="1" hangingPunct="1">
              <a:lnSpc>
                <a:spcPct val="80000"/>
              </a:lnSpc>
              <a:buClr>
                <a:srgbClr val="990000"/>
              </a:buClr>
              <a:buFont typeface="Wingdings" panose="05000000000000000000" pitchFamily="2" charset="2"/>
              <a:buNone/>
              <a:defRPr/>
            </a:pPr>
            <a:r>
              <a:rPr lang="en-US" altLang="zh-CN" sz="2800" dirty="0">
                <a:ea typeface="宋体" panose="02010600030101010101" pitchFamily="2" charset="-122"/>
              </a:rPr>
              <a:t>or…</a:t>
            </a:r>
            <a:endParaRPr lang="en-US" altLang="zh-CN" sz="1800" dirty="0">
              <a:solidFill>
                <a:srgbClr val="990000"/>
              </a:solidFill>
              <a:ea typeface="宋体" panose="02010600030101010101" pitchFamily="2" charset="-122"/>
            </a:endParaRPr>
          </a:p>
        </p:txBody>
      </p:sp>
    </p:spTree>
    <p:extLst>
      <p:ext uri="{BB962C8B-B14F-4D97-AF65-F5344CB8AC3E}">
        <p14:creationId xmlns:p14="http://schemas.microsoft.com/office/powerpoint/2010/main" val="87156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EB3A2B38-F06B-4038-86B1-938EDAD4F3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3235" y="5002360"/>
            <a:ext cx="2928700" cy="1859725"/>
          </a:xfrm>
          <a:prstGeom prst="rect">
            <a:avLst/>
          </a:prstGeom>
          <a:noFill/>
          <a:extLst>
            <a:ext uri="{909E8E84-426E-40DD-AFC4-6F175D3DCCD1}">
              <a14:hiddenFill xmlns:a14="http://schemas.microsoft.com/office/drawing/2010/main">
                <a:solidFill>
                  <a:srgbClr val="FFFFFF"/>
                </a:solidFill>
              </a14:hiddenFill>
            </a:ext>
          </a:extLst>
        </p:spPr>
      </p:pic>
      <p:sp>
        <p:nvSpPr>
          <p:cNvPr id="13318" name="Text Box 2">
            <a:extLst>
              <a:ext uri="{FF2B5EF4-FFF2-40B4-BE49-F238E27FC236}">
                <a16:creationId xmlns:a16="http://schemas.microsoft.com/office/drawing/2014/main" id="{A27A68F5-54FB-4699-9180-1E961B5E1889}"/>
              </a:ext>
            </a:extLst>
          </p:cNvPr>
          <p:cNvSpPr txBox="1">
            <a:spLocks noChangeArrowheads="1"/>
          </p:cNvSpPr>
          <p:nvPr/>
        </p:nvSpPr>
        <p:spPr bwMode="auto">
          <a:xfrm>
            <a:off x="2152829" y="1902827"/>
            <a:ext cx="6661987"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Especially when we’re investigating the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ordinary use of terms (“conceptual analysis”),</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relevant to also get information about the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use of these terms </a:t>
            </a:r>
            <a:r>
              <a:rPr lang="en-US" altLang="zh-CN" sz="2400" i="1" dirty="0">
                <a:ea typeface="宋体" panose="02010600030101010101" pitchFamily="2" charset="-122"/>
              </a:rPr>
              <a:t>in the wild</a:t>
            </a:r>
            <a:r>
              <a:rPr lang="en-US" altLang="zh-CN" sz="2400" dirty="0">
                <a:ea typeface="宋体" panose="02010600030101010101" pitchFamily="2" charset="-122"/>
              </a:rPr>
              <a:t>, outside of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the experimental context.</a:t>
            </a:r>
          </a:p>
        </p:txBody>
      </p:sp>
      <p:sp>
        <p:nvSpPr>
          <p:cNvPr id="41" name="Text Box 2">
            <a:extLst>
              <a:ext uri="{FF2B5EF4-FFF2-40B4-BE49-F238E27FC236}">
                <a16:creationId xmlns:a16="http://schemas.microsoft.com/office/drawing/2014/main" id="{2071D1A8-2387-433F-899C-324AD918392E}"/>
              </a:ext>
            </a:extLst>
          </p:cNvPr>
          <p:cNvSpPr txBox="1">
            <a:spLocks noChangeArrowheads="1"/>
          </p:cNvSpPr>
          <p:nvPr/>
        </p:nvSpPr>
        <p:spPr bwMode="auto">
          <a:xfrm>
            <a:off x="2146480" y="3828673"/>
            <a:ext cx="6668336"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Address worries </a:t>
            </a:r>
            <a:endParaRPr lang="en-US" altLang="zh-CN" sz="2400" dirty="0">
              <a:solidFill>
                <a:srgbClr val="C00000"/>
              </a:solidFill>
              <a:ea typeface="宋体" panose="02010600030101010101" pitchFamily="2" charset="-122"/>
            </a:endParaRPr>
          </a:p>
        </p:txBody>
      </p:sp>
      <p:sp>
        <p:nvSpPr>
          <p:cNvPr id="7" name="Text Box 2">
            <a:extLst>
              <a:ext uri="{FF2B5EF4-FFF2-40B4-BE49-F238E27FC236}">
                <a16:creationId xmlns:a16="http://schemas.microsoft.com/office/drawing/2014/main" id="{F8E29D7B-D657-49AF-B3C2-4E7C60D53AAA}"/>
              </a:ext>
            </a:extLst>
          </p:cNvPr>
          <p:cNvSpPr txBox="1">
            <a:spLocks noChangeArrowheads="1"/>
          </p:cNvSpPr>
          <p:nvPr/>
        </p:nvSpPr>
        <p:spPr bwMode="auto">
          <a:xfrm>
            <a:off x="2146480" y="4336903"/>
            <a:ext cx="6668336"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Consilience of evidence</a:t>
            </a:r>
            <a:endParaRPr lang="en-US" altLang="zh-CN" sz="2400" dirty="0">
              <a:solidFill>
                <a:srgbClr val="C00000"/>
              </a:solidFill>
              <a:ea typeface="宋体" panose="02010600030101010101" pitchFamily="2" charset="-122"/>
            </a:endParaRPr>
          </a:p>
        </p:txBody>
      </p:sp>
      <p:sp>
        <p:nvSpPr>
          <p:cNvPr id="8" name="Text Box 2">
            <a:extLst>
              <a:ext uri="{FF2B5EF4-FFF2-40B4-BE49-F238E27FC236}">
                <a16:creationId xmlns:a16="http://schemas.microsoft.com/office/drawing/2014/main" id="{5BE8EB7D-6DE5-4AE3-93F1-6A08901024E6}"/>
              </a:ext>
            </a:extLst>
          </p:cNvPr>
          <p:cNvSpPr txBox="1">
            <a:spLocks noChangeArrowheads="1"/>
          </p:cNvSpPr>
          <p:nvPr/>
        </p:nvSpPr>
        <p:spPr bwMode="auto">
          <a:xfrm>
            <a:off x="2146480" y="5002360"/>
            <a:ext cx="4804615" cy="1348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General methodological advice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is to bring multiple channels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of evidence to bear on a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question of interest.</a:t>
            </a:r>
            <a:endParaRPr lang="en-US" altLang="zh-CN" sz="2400" dirty="0">
              <a:ea typeface="宋体" panose="02010600030101010101" pitchFamily="2" charset="-122"/>
            </a:endParaRPr>
          </a:p>
        </p:txBody>
      </p:sp>
    </p:spTree>
    <p:extLst>
      <p:ext uri="{BB962C8B-B14F-4D97-AF65-F5344CB8AC3E}">
        <p14:creationId xmlns:p14="http://schemas.microsoft.com/office/powerpoint/2010/main" val="10144448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 name="Text Box 2">
            <a:extLst>
              <a:ext uri="{FF2B5EF4-FFF2-40B4-BE49-F238E27FC236}">
                <a16:creationId xmlns:a16="http://schemas.microsoft.com/office/drawing/2014/main" id="{DA6E6F9D-C8A2-4609-9ED9-C4047317BBA9}"/>
              </a:ext>
            </a:extLst>
          </p:cNvPr>
          <p:cNvSpPr txBox="1">
            <a:spLocks noChangeArrowheads="1"/>
          </p:cNvSpPr>
          <p:nvPr/>
        </p:nvSpPr>
        <p:spPr bwMode="auto">
          <a:xfrm>
            <a:off x="2149654" y="1857716"/>
            <a:ext cx="6665161"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Corpus Analysis </a:t>
            </a:r>
            <a:r>
              <a:rPr lang="en-US" altLang="zh-CN" sz="2400" dirty="0">
                <a:ea typeface="宋体" panose="02010600030101010101" pitchFamily="2" charset="-122"/>
              </a:rPr>
              <a:t>is especially well-suited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to investigating the ordinary meaning of terms.</a:t>
            </a:r>
          </a:p>
        </p:txBody>
      </p:sp>
      <p:sp>
        <p:nvSpPr>
          <p:cNvPr id="40" name="Text Box 2">
            <a:extLst>
              <a:ext uri="{FF2B5EF4-FFF2-40B4-BE49-F238E27FC236}">
                <a16:creationId xmlns:a16="http://schemas.microsoft.com/office/drawing/2014/main" id="{21FFA1EF-662C-47CA-BA46-7A51BAFD2A25}"/>
              </a:ext>
            </a:extLst>
          </p:cNvPr>
          <p:cNvSpPr txBox="1">
            <a:spLocks noChangeArrowheads="1"/>
          </p:cNvSpPr>
          <p:nvPr/>
        </p:nvSpPr>
        <p:spPr bwMode="auto">
          <a:xfrm>
            <a:off x="2148068" y="2807041"/>
            <a:ext cx="5867400"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Corpus = </a:t>
            </a:r>
            <a:r>
              <a:rPr lang="en-US" altLang="zh-CN" sz="2400" dirty="0">
                <a:ea typeface="宋体" panose="02010600030101010101" pitchFamily="2" charset="-122"/>
              </a:rPr>
              <a:t>collection of texts</a:t>
            </a:r>
          </a:p>
        </p:txBody>
      </p:sp>
      <p:sp>
        <p:nvSpPr>
          <p:cNvPr id="41" name="Text Box 2">
            <a:extLst>
              <a:ext uri="{FF2B5EF4-FFF2-40B4-BE49-F238E27FC236}">
                <a16:creationId xmlns:a16="http://schemas.microsoft.com/office/drawing/2014/main" id="{2071D1A8-2387-433F-899C-324AD918392E}"/>
              </a:ext>
            </a:extLst>
          </p:cNvPr>
          <p:cNvSpPr txBox="1">
            <a:spLocks noChangeArrowheads="1"/>
          </p:cNvSpPr>
          <p:nvPr/>
        </p:nvSpPr>
        <p:spPr bwMode="auto">
          <a:xfrm>
            <a:off x="2146480" y="3340441"/>
            <a:ext cx="666833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Analysis = </a:t>
            </a:r>
            <a:r>
              <a:rPr lang="en-US" altLang="zh-CN" sz="2400" dirty="0">
                <a:ea typeface="宋体" panose="02010600030101010101" pitchFamily="2" charset="-122"/>
              </a:rPr>
              <a:t>looking at linguistic data in a corpus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and assessing it for a research purpose</a:t>
            </a:r>
          </a:p>
        </p:txBody>
      </p:sp>
      <p:sp>
        <p:nvSpPr>
          <p:cNvPr id="7" name="Text Box 2">
            <a:extLst>
              <a:ext uri="{FF2B5EF4-FFF2-40B4-BE49-F238E27FC236}">
                <a16:creationId xmlns:a16="http://schemas.microsoft.com/office/drawing/2014/main" id="{8DF2909D-9CC8-4D21-BD93-805B792B369F}"/>
              </a:ext>
            </a:extLst>
          </p:cNvPr>
          <p:cNvSpPr txBox="1">
            <a:spLocks noChangeArrowheads="1"/>
          </p:cNvSpPr>
          <p:nvPr/>
        </p:nvSpPr>
        <p:spPr bwMode="auto">
          <a:xfrm>
            <a:off x="2146479" y="4568606"/>
            <a:ext cx="666833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Lots of corpora available (and you can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build your own)…</a:t>
            </a:r>
            <a:endParaRPr lang="en-US" altLang="zh-CN" sz="2400" dirty="0">
              <a:ea typeface="宋体" panose="02010600030101010101" pitchFamily="2" charset="-122"/>
            </a:endParaRPr>
          </a:p>
        </p:txBody>
      </p:sp>
      <p:sp>
        <p:nvSpPr>
          <p:cNvPr id="8" name="Text Box 2">
            <a:extLst>
              <a:ext uri="{FF2B5EF4-FFF2-40B4-BE49-F238E27FC236}">
                <a16:creationId xmlns:a16="http://schemas.microsoft.com/office/drawing/2014/main" id="{DC90C1D1-90EF-4EF7-A83A-4A9C9D579129}"/>
              </a:ext>
            </a:extLst>
          </p:cNvPr>
          <p:cNvSpPr txBox="1">
            <a:spLocks noChangeArrowheads="1"/>
          </p:cNvSpPr>
          <p:nvPr/>
        </p:nvSpPr>
        <p:spPr bwMode="auto">
          <a:xfrm>
            <a:off x="2146479" y="5486454"/>
            <a:ext cx="6668336"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And a lot of things that can be done </a:t>
            </a:r>
          </a:p>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with them…</a:t>
            </a:r>
            <a:endParaRPr lang="en-US" altLang="zh-CN" sz="2400" dirty="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7"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9698" name="Picture 2">
            <a:extLst>
              <a:ext uri="{FF2B5EF4-FFF2-40B4-BE49-F238E27FC236}">
                <a16:creationId xmlns:a16="http://schemas.microsoft.com/office/drawing/2014/main" id="{D05DE727-463E-412E-BDFF-FF148F7DF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7636" y="2000443"/>
            <a:ext cx="2111907" cy="2571557"/>
          </a:xfrm>
          <a:prstGeom prst="rect">
            <a:avLst/>
          </a:prstGeom>
          <a:noFill/>
          <a:extLst>
            <a:ext uri="{909E8E84-426E-40DD-AFC4-6F175D3DCCD1}">
              <a14:hiddenFill xmlns:a14="http://schemas.microsoft.com/office/drawing/2010/main">
                <a:solidFill>
                  <a:srgbClr val="FFFFFF"/>
                </a:solidFill>
              </a14:hiddenFill>
            </a:ext>
          </a:extLst>
        </p:spPr>
      </p:pic>
      <p:pic>
        <p:nvPicPr>
          <p:cNvPr id="29700" name="Picture 4">
            <a:extLst>
              <a:ext uri="{FF2B5EF4-FFF2-40B4-BE49-F238E27FC236}">
                <a16:creationId xmlns:a16="http://schemas.microsoft.com/office/drawing/2014/main" id="{1FAC002D-2C67-44F5-84FA-C6684DC4FF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0007"/>
          <a:stretch/>
        </p:blipFill>
        <p:spPr bwMode="auto">
          <a:xfrm>
            <a:off x="5172997" y="2000443"/>
            <a:ext cx="2857500" cy="2571557"/>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a:extLst>
              <a:ext uri="{FF2B5EF4-FFF2-40B4-BE49-F238E27FC236}">
                <a16:creationId xmlns:a16="http://schemas.microsoft.com/office/drawing/2014/main" id="{F038BD89-C8A9-4783-B672-A8A97C16268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679" b="29325"/>
          <a:stretch/>
        </p:blipFill>
        <p:spPr bwMode="auto">
          <a:xfrm>
            <a:off x="2777636" y="4745778"/>
            <a:ext cx="5246661" cy="1187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64586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A decent amount of work has been done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in philosophy discussing or using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corpus methods: </a:t>
            </a:r>
            <a:r>
              <a:rPr lang="en-US" altLang="zh-CN" sz="2400" b="1" dirty="0">
                <a:solidFill>
                  <a:srgbClr val="C00000"/>
                </a:solidFill>
                <a:ea typeface="宋体" panose="02010600030101010101" pitchFamily="2" charset="-122"/>
              </a:rPr>
              <a:t>corpus_refs.pdf</a:t>
            </a:r>
            <a:endParaRPr lang="en-US" altLang="zh-CN" sz="2400" dirty="0">
              <a:solidFill>
                <a:srgbClr val="C00000"/>
              </a:solidFill>
              <a:ea typeface="宋体" panose="02010600030101010101" pitchFamily="2" charset="-122"/>
            </a:endParaRPr>
          </a:p>
        </p:txBody>
      </p:sp>
      <p:sp>
        <p:nvSpPr>
          <p:cNvPr id="6" name="Text Box 2">
            <a:extLst>
              <a:ext uri="{FF2B5EF4-FFF2-40B4-BE49-F238E27FC236}">
                <a16:creationId xmlns:a16="http://schemas.microsoft.com/office/drawing/2014/main" id="{CE35E3F2-1617-4DF6-A784-B0657243421B}"/>
              </a:ext>
            </a:extLst>
          </p:cNvPr>
          <p:cNvSpPr txBox="1">
            <a:spLocks noChangeArrowheads="1"/>
          </p:cNvSpPr>
          <p:nvPr/>
        </p:nvSpPr>
        <p:spPr bwMode="auto">
          <a:xfrm>
            <a:off x="2149654" y="3429000"/>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In fact, a reasonably long history…</a:t>
            </a:r>
            <a:endParaRPr lang="en-US" altLang="zh-CN" sz="2400" dirty="0">
              <a:solidFill>
                <a:srgbClr val="C00000"/>
              </a:solidFill>
              <a:ea typeface="宋体" panose="02010600030101010101" pitchFamily="2" charset="-122"/>
            </a:endParaRPr>
          </a:p>
        </p:txBody>
      </p:sp>
      <p:pic>
        <p:nvPicPr>
          <p:cNvPr id="3" name="Picture 2" descr="Text, letter&#10;&#10;Description automatically generated">
            <a:extLst>
              <a:ext uri="{FF2B5EF4-FFF2-40B4-BE49-F238E27FC236}">
                <a16:creationId xmlns:a16="http://schemas.microsoft.com/office/drawing/2014/main" id="{C8C677E5-400C-4D58-8A2A-16B3FDB7AD7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652" y="4141694"/>
            <a:ext cx="2971127" cy="4118938"/>
          </a:xfrm>
          <a:prstGeom prst="rect">
            <a:avLst/>
          </a:prstGeom>
        </p:spPr>
      </p:pic>
      <p:pic>
        <p:nvPicPr>
          <p:cNvPr id="7" name="Picture 6" descr="A picture containing text, newspaper, document&#10;&#10;Description automatically generated">
            <a:extLst>
              <a:ext uri="{FF2B5EF4-FFF2-40B4-BE49-F238E27FC236}">
                <a16:creationId xmlns:a16="http://schemas.microsoft.com/office/drawing/2014/main" id="{F30136C0-C145-42AF-9B7A-1493DE88A3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0935" y="4141694"/>
            <a:ext cx="2964826" cy="2997660"/>
          </a:xfrm>
          <a:prstGeom prst="rect">
            <a:avLst/>
          </a:prstGeom>
          <a:ln>
            <a:solidFill>
              <a:schemeClr val="tx1"/>
            </a:solidFill>
          </a:ln>
        </p:spPr>
      </p:pic>
      <p:pic>
        <p:nvPicPr>
          <p:cNvPr id="41986" name="Picture 2">
            <a:extLst>
              <a:ext uri="{FF2B5EF4-FFF2-40B4-BE49-F238E27FC236}">
                <a16:creationId xmlns:a16="http://schemas.microsoft.com/office/drawing/2014/main" id="{F826C643-EBD4-4944-854F-5E6BA49055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587" y="5155394"/>
            <a:ext cx="1764909" cy="1557273"/>
          </a:xfrm>
          <a:prstGeom prst="rect">
            <a:avLst/>
          </a:prstGeom>
          <a:noFill/>
          <a:extLst>
            <a:ext uri="{909E8E84-426E-40DD-AFC4-6F175D3DCCD1}">
              <a14:hiddenFill xmlns:a14="http://schemas.microsoft.com/office/drawing/2010/main">
                <a:solidFill>
                  <a:srgbClr val="FFFFFF"/>
                </a:solidFill>
              </a14:hiddenFill>
            </a:ext>
          </a:extLst>
        </p:spPr>
      </p:pic>
      <p:sp>
        <p:nvSpPr>
          <p:cNvPr id="13" name="Star: 5 Points 12">
            <a:extLst>
              <a:ext uri="{FF2B5EF4-FFF2-40B4-BE49-F238E27FC236}">
                <a16:creationId xmlns:a16="http://schemas.microsoft.com/office/drawing/2014/main" id="{6D05BD2B-FC50-4F0A-AE15-B9DA82471D5F}"/>
              </a:ext>
            </a:extLst>
          </p:cNvPr>
          <p:cNvSpPr/>
          <p:nvPr/>
        </p:nvSpPr>
        <p:spPr bwMode="auto">
          <a:xfrm>
            <a:off x="7230331" y="2609500"/>
            <a:ext cx="283471" cy="283471"/>
          </a:xfrm>
          <a:prstGeom prst="star5">
            <a:avLst/>
          </a:prstGeom>
          <a:solidFill>
            <a:srgbClr val="FFFF00"/>
          </a:solidFill>
          <a:ln w="9525" cap="flat" cmpd="sng" algn="ctr">
            <a:solidFill>
              <a:srgbClr val="99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p:txBody>
      </p:sp>
    </p:spTree>
    <p:extLst>
      <p:ext uri="{BB962C8B-B14F-4D97-AF65-F5344CB8AC3E}">
        <p14:creationId xmlns:p14="http://schemas.microsoft.com/office/powerpoint/2010/main" val="10571984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9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15362" name="Picture 9" descr="http://www.assetstorage.co.uk/AssetStorageService.svc/GetImageFriendly/721244932/700/700/0/0/1/80/ResizeBestFit/0/PressAssociation/7A6FB30810120AE8E3006B370FB5988A/philosophy-bertrand-russell.jpg">
            <a:extLst>
              <a:ext uri="{FF2B5EF4-FFF2-40B4-BE49-F238E27FC236}">
                <a16:creationId xmlns:a16="http://schemas.microsoft.com/office/drawing/2014/main" id="{A86DC441-31E9-42DD-8C8A-FC4A266BE6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6886"/>
          <a:stretch>
            <a:fillRect/>
          </a:stretch>
        </p:blipFill>
        <p:spPr bwMode="auto">
          <a:xfrm>
            <a:off x="0" y="-1162050"/>
            <a:ext cx="9144000" cy="847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6964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Includes use of the Web as a corpus (</a:t>
            </a:r>
            <a:r>
              <a:rPr lang="en-US" altLang="zh-CN" sz="2400" b="1" i="1" dirty="0" err="1">
                <a:ea typeface="宋体" panose="02010600030101010101" pitchFamily="2" charset="-122"/>
              </a:rPr>
              <a:t>WaC</a:t>
            </a:r>
            <a:r>
              <a:rPr lang="en-US" altLang="zh-CN" sz="2400" b="1" dirty="0">
                <a:ea typeface="宋体" panose="02010600030101010101" pitchFamily="2" charset="-122"/>
              </a:rPr>
              <a:t>).</a:t>
            </a:r>
            <a:endParaRPr lang="en-US" altLang="zh-CN" sz="2400" dirty="0">
              <a:solidFill>
                <a:srgbClr val="990000"/>
              </a:solidFill>
              <a:ea typeface="宋体" panose="02010600030101010101" pitchFamily="2" charset="-122"/>
            </a:endParaRPr>
          </a:p>
        </p:txBody>
      </p:sp>
      <p:pic>
        <p:nvPicPr>
          <p:cNvPr id="3" name="Picture 2" descr="Text, letter&#10;&#10;Description automatically generated">
            <a:extLst>
              <a:ext uri="{FF2B5EF4-FFF2-40B4-BE49-F238E27FC236}">
                <a16:creationId xmlns:a16="http://schemas.microsoft.com/office/drawing/2014/main" id="{8B381139-19BC-4772-9DED-6D8E0C1A02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4621" y="2532183"/>
            <a:ext cx="3655842" cy="5662246"/>
          </a:xfrm>
          <a:prstGeom prst="rect">
            <a:avLst/>
          </a:prstGeom>
          <a:ln>
            <a:solidFill>
              <a:schemeClr val="tx1"/>
            </a:solidFill>
          </a:ln>
        </p:spPr>
      </p:pic>
      <p:pic>
        <p:nvPicPr>
          <p:cNvPr id="5" name="Picture 4" descr="Graphical user interface, text&#10;&#10;Description automatically generated">
            <a:extLst>
              <a:ext uri="{FF2B5EF4-FFF2-40B4-BE49-F238E27FC236}">
                <a16:creationId xmlns:a16="http://schemas.microsoft.com/office/drawing/2014/main" id="{42E5DC19-C24D-4BA3-87D1-801D163542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056" y="3491388"/>
            <a:ext cx="5618802" cy="8702522"/>
          </a:xfrm>
          <a:prstGeom prst="rect">
            <a:avLst/>
          </a:prstGeom>
          <a:ln>
            <a:solidFill>
              <a:schemeClr val="tx1"/>
            </a:solidFill>
          </a:ln>
        </p:spPr>
      </p:pic>
    </p:spTree>
    <p:extLst>
      <p:ext uri="{BB962C8B-B14F-4D97-AF65-F5344CB8AC3E}">
        <p14:creationId xmlns:p14="http://schemas.microsoft.com/office/powerpoint/2010/main" val="2782638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3" y="1809326"/>
            <a:ext cx="653507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And the Web for building a corpus (</a:t>
            </a:r>
            <a:r>
              <a:rPr lang="en-US" altLang="zh-CN" sz="2400" b="1" i="1" dirty="0" err="1">
                <a:ea typeface="宋体" panose="02010600030101010101" pitchFamily="2" charset="-122"/>
              </a:rPr>
              <a:t>WfC</a:t>
            </a:r>
            <a:r>
              <a:rPr lang="en-US" altLang="zh-CN" sz="2400" b="1" dirty="0">
                <a:ea typeface="宋体" panose="02010600030101010101" pitchFamily="2" charset="-122"/>
              </a:rPr>
              <a:t>),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as well as accessing them.</a:t>
            </a:r>
            <a:endParaRPr lang="en-US" altLang="zh-CN" sz="2400" dirty="0">
              <a:solidFill>
                <a:srgbClr val="990000"/>
              </a:solidFill>
              <a:ea typeface="宋体" panose="02010600030101010101" pitchFamily="2" charset="-122"/>
            </a:endParaRPr>
          </a:p>
        </p:txBody>
      </p:sp>
      <p:pic>
        <p:nvPicPr>
          <p:cNvPr id="3" name="Picture 2" descr="Graphical user interface, text, application&#10;&#10;Description automatically generated">
            <a:extLst>
              <a:ext uri="{FF2B5EF4-FFF2-40B4-BE49-F238E27FC236}">
                <a16:creationId xmlns:a16="http://schemas.microsoft.com/office/drawing/2014/main" id="{701E9EC5-CCB7-478E-B324-B89F5D35D1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5012" y="2916978"/>
            <a:ext cx="6724357" cy="6858000"/>
          </a:xfrm>
          <a:prstGeom prst="rect">
            <a:avLst/>
          </a:prstGeom>
          <a:solidFill>
            <a:schemeClr val="tx1"/>
          </a:solidFill>
          <a:ln>
            <a:solidFill>
              <a:schemeClr val="tx1"/>
            </a:solidFill>
          </a:ln>
        </p:spPr>
      </p:pic>
    </p:spTree>
    <p:extLst>
      <p:ext uri="{BB962C8B-B14F-4D97-AF65-F5344CB8AC3E}">
        <p14:creationId xmlns:p14="http://schemas.microsoft.com/office/powerpoint/2010/main" val="41490217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E9EC5-CCB7-478E-B324-B89F5D35D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5012" y="1650886"/>
            <a:ext cx="6724356" cy="6858000"/>
          </a:xfrm>
          <a:prstGeom prst="rect">
            <a:avLst/>
          </a:prstGeom>
          <a:solidFill>
            <a:schemeClr val="tx1"/>
          </a:solidFill>
          <a:ln>
            <a:solidFill>
              <a:schemeClr val="tx1"/>
            </a:solidFill>
          </a:ln>
        </p:spPr>
      </p:pic>
    </p:spTree>
    <p:extLst>
      <p:ext uri="{BB962C8B-B14F-4D97-AF65-F5344CB8AC3E}">
        <p14:creationId xmlns:p14="http://schemas.microsoft.com/office/powerpoint/2010/main" val="411209088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E9EC5-CCB7-478E-B324-B89F5D35D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5012" y="1650886"/>
            <a:ext cx="6724356" cy="6857999"/>
          </a:xfrm>
          <a:prstGeom prst="rect">
            <a:avLst/>
          </a:prstGeom>
          <a:solidFill>
            <a:schemeClr val="tx1"/>
          </a:solidFill>
          <a:ln>
            <a:solidFill>
              <a:schemeClr val="tx1"/>
            </a:solidFill>
          </a:ln>
        </p:spPr>
      </p:pic>
    </p:spTree>
    <p:extLst>
      <p:ext uri="{BB962C8B-B14F-4D97-AF65-F5344CB8AC3E}">
        <p14:creationId xmlns:p14="http://schemas.microsoft.com/office/powerpoint/2010/main" val="21362646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Can also (purchase and) download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COCA to do various things with it.</a:t>
            </a:r>
            <a:endParaRPr lang="en-US" altLang="zh-CN" sz="24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7" y="3001538"/>
            <a:ext cx="6064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a:ea typeface="宋体" panose="02010600030101010101" pitchFamily="2" charset="-122"/>
              </a:rPr>
              <a:t>Distributional Semantic Model (DSM) </a:t>
            </a:r>
          </a:p>
          <a:p>
            <a:pPr eaLnBrk="1" hangingPunct="1">
              <a:spcBef>
                <a:spcPct val="0"/>
              </a:spcBef>
              <a:buClr>
                <a:srgbClr val="990000"/>
              </a:buClr>
              <a:buFont typeface="Wingdings" panose="05000000000000000000" pitchFamily="2" charset="2"/>
              <a:buNone/>
            </a:pPr>
            <a:r>
              <a:rPr lang="en-US" altLang="zh-CN" sz="2400">
                <a:ea typeface="宋体" panose="02010600030101010101" pitchFamily="2" charset="-122"/>
              </a:rPr>
              <a:t>using word2vec on non-academic COCA…</a:t>
            </a:r>
            <a:endParaRPr lang="en-US" altLang="zh-CN" sz="2400">
              <a:solidFill>
                <a:srgbClr val="990000"/>
              </a:solidFill>
              <a:ea typeface="宋体" panose="02010600030101010101" pitchFamily="2" charset="-122"/>
            </a:endParaRPr>
          </a:p>
        </p:txBody>
      </p:sp>
      <p:sp>
        <p:nvSpPr>
          <p:cNvPr id="11" name="Text Box 2">
            <a:extLst>
              <a:ext uri="{FF2B5EF4-FFF2-40B4-BE49-F238E27FC236}">
                <a16:creationId xmlns:a16="http://schemas.microsoft.com/office/drawing/2014/main" id="{19F09F02-C8FB-447B-8E47-A65A0066C9FF}"/>
              </a:ext>
            </a:extLst>
          </p:cNvPr>
          <p:cNvSpPr txBox="1">
            <a:spLocks noChangeArrowheads="1"/>
          </p:cNvSpPr>
          <p:nvPr/>
        </p:nvSpPr>
        <p:spPr bwMode="auto">
          <a:xfrm>
            <a:off x="2146479" y="4192163"/>
            <a:ext cx="6064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a:ea typeface="宋体" panose="02010600030101010101" pitchFamily="2" charset="-122"/>
              </a:rPr>
              <a:t>Nearest neighbors to “intentionally”:</a:t>
            </a:r>
            <a:endParaRPr lang="en-US" altLang="zh-CN" sz="2400" b="1">
              <a:solidFill>
                <a:srgbClr val="990000"/>
              </a:solidFill>
              <a:ea typeface="宋体" panose="02010600030101010101" pitchFamily="2" charset="-122"/>
            </a:endParaRPr>
          </a:p>
        </p:txBody>
      </p:sp>
      <p:sp>
        <p:nvSpPr>
          <p:cNvPr id="12" name="Rectangle 11">
            <a:extLst>
              <a:ext uri="{FF2B5EF4-FFF2-40B4-BE49-F238E27FC236}">
                <a16:creationId xmlns:a16="http://schemas.microsoft.com/office/drawing/2014/main" id="{390B5E19-69DF-46B1-9FDB-2D846A484620}"/>
              </a:ext>
            </a:extLst>
          </p:cNvPr>
          <p:cNvSpPr>
            <a:spLocks noChangeArrowheads="1"/>
          </p:cNvSpPr>
          <p:nvPr/>
        </p:nvSpPr>
        <p:spPr bwMode="auto">
          <a:xfrm>
            <a:off x="2154417" y="4854151"/>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dirty="0"/>
              <a:t>     </a:t>
            </a:r>
            <a:r>
              <a:rPr lang="en-US" altLang="en-US" sz="1600" b="1" dirty="0"/>
              <a:t>'deliberately’</a:t>
            </a:r>
            <a:r>
              <a:rPr lang="en-US" altLang="en-US" sz="1600" dirty="0"/>
              <a:t>	0.8082486391067505</a:t>
            </a:r>
          </a:p>
          <a:p>
            <a:pPr>
              <a:spcBef>
                <a:spcPct val="0"/>
              </a:spcBef>
              <a:buFontTx/>
              <a:buNone/>
            </a:pPr>
            <a:r>
              <a:rPr lang="en-US" altLang="en-US" sz="1600" dirty="0"/>
              <a:t>    </a:t>
            </a:r>
            <a:r>
              <a:rPr lang="en-US" altLang="en-US" sz="1600" b="1" dirty="0"/>
              <a:t> 'purposely’     </a:t>
            </a:r>
            <a:r>
              <a:rPr lang="en-US" altLang="en-US" sz="1600" dirty="0"/>
              <a:t>	0.7684776186943054</a:t>
            </a:r>
          </a:p>
          <a:p>
            <a:pPr>
              <a:spcBef>
                <a:spcPct val="0"/>
              </a:spcBef>
              <a:buFontTx/>
              <a:buNone/>
            </a:pPr>
            <a:r>
              <a:rPr lang="en-US" altLang="en-US" sz="1600" dirty="0"/>
              <a:t>     </a:t>
            </a:r>
            <a:r>
              <a:rPr lang="en-US" altLang="en-US" sz="1600" b="1" dirty="0"/>
              <a:t>'willfully’</a:t>
            </a:r>
            <a:r>
              <a:rPr lang="en-US" altLang="en-US" sz="1600" dirty="0"/>
              <a:t>	0.7106383442878723</a:t>
            </a:r>
          </a:p>
          <a:p>
            <a:pPr>
              <a:spcBef>
                <a:spcPct val="0"/>
              </a:spcBef>
              <a:buFontTx/>
              <a:buNone/>
            </a:pPr>
            <a:r>
              <a:rPr lang="en-US" altLang="en-US" sz="1600" dirty="0"/>
              <a:t>     </a:t>
            </a:r>
            <a:r>
              <a:rPr lang="en-US" altLang="en-US" sz="1600" b="1" dirty="0"/>
              <a:t>'maliciously’</a:t>
            </a:r>
            <a:r>
              <a:rPr lang="en-US" altLang="en-US" sz="1600" dirty="0"/>
              <a:t>	0.6992570161819458    </a:t>
            </a:r>
          </a:p>
          <a:p>
            <a:pPr>
              <a:spcBef>
                <a:spcPct val="0"/>
              </a:spcBef>
              <a:buFontTx/>
              <a:buNone/>
            </a:pPr>
            <a:r>
              <a:rPr lang="en-US" altLang="en-US" sz="1600" dirty="0"/>
              <a:t>     </a:t>
            </a:r>
            <a:r>
              <a:rPr lang="en-US" altLang="en-US" sz="1600" b="1" dirty="0"/>
              <a:t>'inadvertently’</a:t>
            </a:r>
            <a:r>
              <a:rPr lang="en-US" altLang="en-US" sz="1600" dirty="0"/>
              <a:t>	0.6933962106704712</a:t>
            </a:r>
          </a:p>
          <a:p>
            <a:pPr>
              <a:spcBef>
                <a:spcPct val="0"/>
              </a:spcBef>
              <a:buFontTx/>
              <a:buNone/>
            </a:pPr>
            <a:r>
              <a:rPr lang="en-US" altLang="en-US" sz="1600" dirty="0"/>
              <a:t>     </a:t>
            </a:r>
            <a:r>
              <a:rPr lang="en-US" altLang="en-US" sz="1600" b="1" dirty="0"/>
              <a:t>'unfairly’</a:t>
            </a:r>
            <a:r>
              <a:rPr lang="en-US" altLang="en-US" sz="1600" dirty="0"/>
              <a:t>	0.615240216255188</a:t>
            </a:r>
          </a:p>
        </p:txBody>
      </p:sp>
    </p:spTree>
    <p:extLst>
      <p:ext uri="{BB962C8B-B14F-4D97-AF65-F5344CB8AC3E}">
        <p14:creationId xmlns:p14="http://schemas.microsoft.com/office/powerpoint/2010/main" val="7053745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Can also (purchase and) download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COCA to do various things with it.</a:t>
            </a:r>
            <a:endParaRPr lang="en-US" altLang="zh-CN" sz="24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7" y="3001538"/>
            <a:ext cx="60642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a:ea typeface="宋体" panose="02010600030101010101" pitchFamily="2" charset="-122"/>
              </a:rPr>
              <a:t>Distributional Semantic Model (DSM) </a:t>
            </a:r>
          </a:p>
          <a:p>
            <a:pPr eaLnBrk="1" hangingPunct="1">
              <a:spcBef>
                <a:spcPct val="0"/>
              </a:spcBef>
              <a:buClr>
                <a:srgbClr val="990000"/>
              </a:buClr>
              <a:buFont typeface="Wingdings" panose="05000000000000000000" pitchFamily="2" charset="2"/>
              <a:buNone/>
            </a:pPr>
            <a:r>
              <a:rPr lang="en-US" altLang="zh-CN" sz="2400">
                <a:ea typeface="宋体" panose="02010600030101010101" pitchFamily="2" charset="-122"/>
              </a:rPr>
              <a:t>using word2vec on non-academic COCA…</a:t>
            </a:r>
            <a:endParaRPr lang="en-US" altLang="zh-CN" sz="2400">
              <a:solidFill>
                <a:srgbClr val="990000"/>
              </a:solidFill>
              <a:ea typeface="宋体" panose="02010600030101010101" pitchFamily="2" charset="-122"/>
            </a:endParaRPr>
          </a:p>
        </p:txBody>
      </p:sp>
      <p:sp>
        <p:nvSpPr>
          <p:cNvPr id="11" name="Text Box 2">
            <a:extLst>
              <a:ext uri="{FF2B5EF4-FFF2-40B4-BE49-F238E27FC236}">
                <a16:creationId xmlns:a16="http://schemas.microsoft.com/office/drawing/2014/main" id="{19F09F02-C8FB-447B-8E47-A65A0066C9FF}"/>
              </a:ext>
            </a:extLst>
          </p:cNvPr>
          <p:cNvSpPr txBox="1">
            <a:spLocks noChangeArrowheads="1"/>
          </p:cNvSpPr>
          <p:nvPr/>
        </p:nvSpPr>
        <p:spPr bwMode="auto">
          <a:xfrm>
            <a:off x="2146479" y="4192163"/>
            <a:ext cx="60642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a:ea typeface="宋体" panose="02010600030101010101" pitchFamily="2" charset="-122"/>
              </a:rPr>
              <a:t>Nearest neighbors to “intentionally”:</a:t>
            </a:r>
            <a:endParaRPr lang="en-US" altLang="zh-CN" sz="2400" b="1">
              <a:solidFill>
                <a:srgbClr val="990000"/>
              </a:solidFill>
              <a:ea typeface="宋体" panose="02010600030101010101" pitchFamily="2" charset="-122"/>
            </a:endParaRPr>
          </a:p>
        </p:txBody>
      </p:sp>
      <p:sp>
        <p:nvSpPr>
          <p:cNvPr id="12" name="Rectangle 11">
            <a:extLst>
              <a:ext uri="{FF2B5EF4-FFF2-40B4-BE49-F238E27FC236}">
                <a16:creationId xmlns:a16="http://schemas.microsoft.com/office/drawing/2014/main" id="{390B5E19-69DF-46B1-9FDB-2D846A484620}"/>
              </a:ext>
            </a:extLst>
          </p:cNvPr>
          <p:cNvSpPr>
            <a:spLocks noChangeArrowheads="1"/>
          </p:cNvSpPr>
          <p:nvPr/>
        </p:nvSpPr>
        <p:spPr bwMode="auto">
          <a:xfrm>
            <a:off x="2154417" y="4854151"/>
            <a:ext cx="4572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dirty="0"/>
              <a:t>     </a:t>
            </a:r>
            <a:r>
              <a:rPr lang="en-US" altLang="en-US" sz="1600" b="1" dirty="0"/>
              <a:t>'deliberately’</a:t>
            </a:r>
            <a:r>
              <a:rPr lang="en-US" altLang="en-US" sz="1600" dirty="0"/>
              <a:t>	0.8082486391067505</a:t>
            </a:r>
          </a:p>
          <a:p>
            <a:pPr>
              <a:spcBef>
                <a:spcPct val="0"/>
              </a:spcBef>
              <a:buFontTx/>
              <a:buNone/>
            </a:pPr>
            <a:r>
              <a:rPr lang="en-US" altLang="en-US" sz="1600" dirty="0"/>
              <a:t>    </a:t>
            </a:r>
            <a:r>
              <a:rPr lang="en-US" altLang="en-US" sz="1600" b="1" dirty="0"/>
              <a:t> 'purposely’     </a:t>
            </a:r>
            <a:r>
              <a:rPr lang="en-US" altLang="en-US" sz="1600" dirty="0"/>
              <a:t>	0.7684776186943054</a:t>
            </a:r>
          </a:p>
          <a:p>
            <a:pPr>
              <a:spcBef>
                <a:spcPct val="0"/>
              </a:spcBef>
              <a:buFontTx/>
              <a:buNone/>
            </a:pPr>
            <a:r>
              <a:rPr lang="en-US" altLang="en-US" sz="1600" dirty="0"/>
              <a:t>     </a:t>
            </a:r>
            <a:r>
              <a:rPr lang="en-US" altLang="en-US" sz="1600" b="1" dirty="0"/>
              <a:t>'willfully’</a:t>
            </a:r>
            <a:r>
              <a:rPr lang="en-US" altLang="en-US" sz="1600" dirty="0"/>
              <a:t>	0.7106383442878723</a:t>
            </a:r>
          </a:p>
          <a:p>
            <a:pPr>
              <a:spcBef>
                <a:spcPct val="0"/>
              </a:spcBef>
              <a:buFontTx/>
              <a:buNone/>
            </a:pPr>
            <a:r>
              <a:rPr lang="en-US" altLang="en-US" sz="1600" dirty="0"/>
              <a:t>     </a:t>
            </a:r>
            <a:r>
              <a:rPr lang="en-US" altLang="en-US" sz="1600" b="1" dirty="0">
                <a:solidFill>
                  <a:srgbClr val="C00000"/>
                </a:solidFill>
              </a:rPr>
              <a:t>'maliciously’</a:t>
            </a:r>
            <a:r>
              <a:rPr lang="en-US" altLang="en-US" sz="1600" dirty="0">
                <a:solidFill>
                  <a:srgbClr val="C00000"/>
                </a:solidFill>
              </a:rPr>
              <a:t>	0.6992570161819458    </a:t>
            </a:r>
          </a:p>
          <a:p>
            <a:pPr>
              <a:spcBef>
                <a:spcPct val="0"/>
              </a:spcBef>
              <a:buFontTx/>
              <a:buNone/>
            </a:pPr>
            <a:r>
              <a:rPr lang="en-US" altLang="en-US" sz="1600" dirty="0"/>
              <a:t>     </a:t>
            </a:r>
            <a:r>
              <a:rPr lang="en-US" altLang="en-US" sz="1600" b="1" dirty="0"/>
              <a:t>'inadvertently’</a:t>
            </a:r>
            <a:r>
              <a:rPr lang="en-US" altLang="en-US" sz="1600" dirty="0"/>
              <a:t>	0.6933962106704712</a:t>
            </a:r>
          </a:p>
          <a:p>
            <a:pPr>
              <a:spcBef>
                <a:spcPct val="0"/>
              </a:spcBef>
              <a:buFontTx/>
              <a:buNone/>
            </a:pPr>
            <a:r>
              <a:rPr lang="en-US" altLang="en-US" sz="1600" dirty="0"/>
              <a:t>     </a:t>
            </a:r>
            <a:r>
              <a:rPr lang="en-US" altLang="en-US" sz="1600" b="1" dirty="0">
                <a:solidFill>
                  <a:srgbClr val="C00000"/>
                </a:solidFill>
              </a:rPr>
              <a:t>'unfairly’</a:t>
            </a:r>
            <a:r>
              <a:rPr lang="en-US" altLang="en-US" sz="1600" dirty="0">
                <a:solidFill>
                  <a:srgbClr val="C00000"/>
                </a:solidFill>
              </a:rPr>
              <a:t>	0.615240216255188</a:t>
            </a:r>
          </a:p>
        </p:txBody>
      </p:sp>
    </p:spTree>
    <p:extLst>
      <p:ext uri="{BB962C8B-B14F-4D97-AF65-F5344CB8AC3E}">
        <p14:creationId xmlns:p14="http://schemas.microsoft.com/office/powerpoint/2010/main" val="175815442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Will look more at COCA and DSM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in later sessions…</a:t>
            </a:r>
            <a:endParaRPr lang="en-US" altLang="zh-CN" sz="24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7" y="2920051"/>
            <a:ext cx="64290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including DSM tools available on the web </a:t>
            </a:r>
            <a:endParaRPr lang="en-US" altLang="zh-CN" sz="2400" dirty="0">
              <a:solidFill>
                <a:srgbClr val="990000"/>
              </a:solidFill>
              <a:ea typeface="宋体" panose="02010600030101010101" pitchFamily="2" charset="-122"/>
            </a:endParaRPr>
          </a:p>
        </p:txBody>
      </p:sp>
      <p:pic>
        <p:nvPicPr>
          <p:cNvPr id="3" name="Picture 2" descr="A picture containing timeline&#10;&#10;Description automatically generated">
            <a:extLst>
              <a:ext uri="{FF2B5EF4-FFF2-40B4-BE49-F238E27FC236}">
                <a16:creationId xmlns:a16="http://schemas.microsoft.com/office/drawing/2014/main" id="{85E3AEA9-2468-444F-826C-E0A7928CC0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920" y="3777589"/>
            <a:ext cx="6724357" cy="6858000"/>
          </a:xfrm>
          <a:prstGeom prst="rect">
            <a:avLst/>
          </a:prstGeom>
          <a:ln>
            <a:solidFill>
              <a:schemeClr val="tx1"/>
            </a:solidFill>
          </a:ln>
        </p:spPr>
      </p:pic>
    </p:spTree>
    <p:extLst>
      <p:ext uri="{BB962C8B-B14F-4D97-AF65-F5344CB8AC3E}">
        <p14:creationId xmlns:p14="http://schemas.microsoft.com/office/powerpoint/2010/main" val="92584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E9EC5-CCB7-478E-B324-B89F5D35D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5012" y="1650886"/>
            <a:ext cx="6724355" cy="6857999"/>
          </a:xfrm>
          <a:prstGeom prst="rect">
            <a:avLst/>
          </a:prstGeom>
          <a:solidFill>
            <a:schemeClr val="tx1"/>
          </a:solidFill>
          <a:ln>
            <a:solidFill>
              <a:schemeClr val="tx1"/>
            </a:solidFill>
          </a:ln>
        </p:spPr>
      </p:pic>
    </p:spTree>
    <p:extLst>
      <p:ext uri="{BB962C8B-B14F-4D97-AF65-F5344CB8AC3E}">
        <p14:creationId xmlns:p14="http://schemas.microsoft.com/office/powerpoint/2010/main" val="4036836196"/>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01E9EC5-CCB7-478E-B324-B89F5D35D11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55012" y="-579257"/>
            <a:ext cx="6724355" cy="6857999"/>
          </a:xfrm>
          <a:prstGeom prst="rect">
            <a:avLst/>
          </a:prstGeom>
          <a:solidFill>
            <a:schemeClr val="tx1"/>
          </a:solidFill>
          <a:ln>
            <a:solidFill>
              <a:schemeClr val="tx1"/>
            </a:solidFill>
          </a:ln>
        </p:spPr>
      </p:pic>
    </p:spTree>
    <p:extLst>
      <p:ext uri="{BB962C8B-B14F-4D97-AF65-F5344CB8AC3E}">
        <p14:creationId xmlns:p14="http://schemas.microsoft.com/office/powerpoint/2010/main" val="71922162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Some further examples…</a:t>
            </a:r>
            <a:endParaRPr lang="en-US" altLang="zh-CN" sz="2400" dirty="0">
              <a:solidFill>
                <a:srgbClr val="990000"/>
              </a:solidFill>
              <a:ea typeface="宋体" panose="02010600030101010101" pitchFamily="2" charset="-122"/>
            </a:endParaRPr>
          </a:p>
        </p:txBody>
      </p:sp>
      <p:pic>
        <p:nvPicPr>
          <p:cNvPr id="3" name="Picture 2">
            <a:extLst>
              <a:ext uri="{FF2B5EF4-FFF2-40B4-BE49-F238E27FC236}">
                <a16:creationId xmlns:a16="http://schemas.microsoft.com/office/drawing/2014/main" id="{85E3AEA9-2468-444F-826C-E0A7928CC0C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4920" y="2486671"/>
            <a:ext cx="6724356" cy="6858000"/>
          </a:xfrm>
          <a:prstGeom prst="rect">
            <a:avLst/>
          </a:prstGeom>
          <a:ln>
            <a:solidFill>
              <a:schemeClr val="tx1"/>
            </a:solidFill>
          </a:ln>
        </p:spPr>
      </p:pic>
    </p:spTree>
    <p:extLst>
      <p:ext uri="{BB962C8B-B14F-4D97-AF65-F5344CB8AC3E}">
        <p14:creationId xmlns:p14="http://schemas.microsoft.com/office/powerpoint/2010/main" val="26045501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8434" name="Picture 5" descr="Frans_Hals_-_Portret_van_Ren%C3%A9_Descartes">
            <a:hlinkClick r:id="rId2"/>
            <a:extLst>
              <a:ext uri="{FF2B5EF4-FFF2-40B4-BE49-F238E27FC236}">
                <a16:creationId xmlns:a16="http://schemas.microsoft.com/office/drawing/2014/main" id="{CCEE3695-7178-460C-BB9D-2FE3C5B3E8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0"/>
            <a:ext cx="5602288"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5" name="Text Box 2">
            <a:extLst>
              <a:ext uri="{FF2B5EF4-FFF2-40B4-BE49-F238E27FC236}">
                <a16:creationId xmlns:a16="http://schemas.microsoft.com/office/drawing/2014/main" id="{C65FA08D-73CD-47B5-AFAB-AA20E61B11F2}"/>
              </a:ext>
            </a:extLst>
          </p:cNvPr>
          <p:cNvSpPr txBox="1">
            <a:spLocks noChangeArrowheads="1"/>
          </p:cNvSpPr>
          <p:nvPr/>
        </p:nvSpPr>
        <p:spPr bwMode="auto">
          <a:xfrm>
            <a:off x="5257800" y="228600"/>
            <a:ext cx="3581400" cy="595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100000"/>
              </a:lnSpc>
              <a:spcBef>
                <a:spcPct val="0"/>
              </a:spcBef>
              <a:spcAft>
                <a:spcPct val="0"/>
              </a:spcAft>
              <a:buClr>
                <a:srgbClr val="990000"/>
              </a:buClr>
              <a:buSzTx/>
              <a:buFont typeface="Wingdings" panose="05000000000000000000" pitchFamily="2" charset="2"/>
              <a:buNone/>
              <a:tabLst/>
              <a:defRPr/>
            </a:pPr>
            <a:r>
              <a:rPr kumimoji="0" lang="en-US" altLang="zh-CN" sz="16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Several years have now passed since I first realized how numerous were the false opinions that in my youth I had taken to be true, and thus how doubtful were all those that I had subsequently built upon them. And thus I realized that once in my life I had to raze everything to the ground and begin again from the original foundations, if I wanted to establish anything firm and lasting in the sciences…. </a:t>
            </a:r>
            <a:r>
              <a:rPr kumimoji="0" lang="en-US" altLang="zh-CN" sz="1600" b="1" i="0" u="none" strike="noStrike" kern="1200" cap="none" spc="0" normalizeH="0" baseline="0" noProof="0" dirty="0">
                <a:ln>
                  <a:noFill/>
                </a:ln>
                <a:solidFill>
                  <a:srgbClr val="C00000"/>
                </a:solidFill>
                <a:effectLst/>
                <a:uLnTx/>
                <a:uFillTx/>
                <a:latin typeface="Arial" panose="020B0604020202020204" pitchFamily="34" charset="0"/>
                <a:ea typeface="宋体" panose="02010600030101010101" pitchFamily="2" charset="-122"/>
                <a:cs typeface="+mn-cs"/>
              </a:rPr>
              <a:t>Accordingly, I have today suitably freed my mind of all cares, secured for myself a period of leisurely tranquility, and am withdrawing into solitude.</a:t>
            </a:r>
            <a:r>
              <a:rPr kumimoji="0" lang="en-US" altLang="zh-CN" sz="16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a:p>
            <a:pPr marL="457200" marR="0" lvl="0" indent="-457200" algn="l" defTabSz="914400" rtl="0" eaLnBrk="1" fontAlgn="base" latinLnBrk="0" hangingPunct="1">
              <a:lnSpc>
                <a:spcPct val="100000"/>
              </a:lnSpc>
              <a:spcBef>
                <a:spcPct val="0"/>
              </a:spcBef>
              <a:spcAft>
                <a:spcPct val="0"/>
              </a:spcAft>
              <a:buClr>
                <a:srgbClr val="990000"/>
              </a:buClr>
              <a:buSzTx/>
              <a:buFont typeface="Wingdings" panose="05000000000000000000" pitchFamily="2" charset="2"/>
              <a:buNone/>
              <a:tabLst/>
              <a:defRPr/>
            </a:pPr>
            <a:r>
              <a:rPr lang="en-US" altLang="zh-CN" sz="1600" b="1" dirty="0">
                <a:solidFill>
                  <a:srgbClr val="000000"/>
                </a:solidFill>
                <a:ea typeface="宋体" panose="02010600030101010101" pitchFamily="2" charset="-122"/>
              </a:rPr>
              <a:t>	</a:t>
            </a:r>
            <a:r>
              <a:rPr kumimoji="0" lang="en-US" altLang="zh-CN" sz="1600" b="1"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At last I will apply myself earnestly and unreservedly to this general demolition of my opinions. (First Meditation)</a:t>
            </a:r>
            <a:r>
              <a:rPr kumimoji="0" lang="en-US" altLang="zh-CN" sz="1600" b="0" i="0" u="none" strike="noStrike" kern="1200" cap="none" spc="0" normalizeH="0" baseline="0" noProof="0" dirty="0">
                <a:ln>
                  <a:noFill/>
                </a:ln>
                <a:solidFill>
                  <a:srgbClr val="000000"/>
                </a:solidFill>
                <a:effectLst/>
                <a:uLnTx/>
                <a:uFillTx/>
                <a:latin typeface="Arial" panose="020B0604020202020204" pitchFamily="34" charset="0"/>
                <a:ea typeface="宋体" panose="02010600030101010101" pitchFamily="2" charset="-122"/>
                <a:cs typeface="+mn-cs"/>
              </a:rPr>
              <a:t> </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Corpus tools can be used for </a:t>
            </a:r>
            <a:r>
              <a:rPr lang="en-US" altLang="zh-CN" sz="2400" b="1" dirty="0">
                <a:solidFill>
                  <a:srgbClr val="C00000"/>
                </a:solidFill>
                <a:ea typeface="宋体" panose="02010600030101010101" pitchFamily="2" charset="-122"/>
              </a:rPr>
              <a:t>testing</a:t>
            </a:r>
            <a:r>
              <a:rPr lang="en-US" altLang="zh-CN" sz="2400" dirty="0">
                <a:ea typeface="宋体" panose="02010600030101010101" pitchFamily="2" charset="-122"/>
              </a:rPr>
              <a:t> claims.</a:t>
            </a:r>
            <a:endParaRPr lang="en-US" altLang="zh-CN" sz="2400" dirty="0">
              <a:solidFill>
                <a:srgbClr val="990000"/>
              </a:solidFill>
              <a:ea typeface="宋体" panose="02010600030101010101" pitchFamily="2" charset="-122"/>
            </a:endParaRPr>
          </a:p>
        </p:txBody>
      </p:sp>
      <p:sp>
        <p:nvSpPr>
          <p:cNvPr id="6" name="Text Box 2">
            <a:extLst>
              <a:ext uri="{FF2B5EF4-FFF2-40B4-BE49-F238E27FC236}">
                <a16:creationId xmlns:a16="http://schemas.microsoft.com/office/drawing/2014/main" id="{8E0D10E7-34B8-45C9-84AD-BE289B0623FC}"/>
              </a:ext>
            </a:extLst>
          </p:cNvPr>
          <p:cNvSpPr txBox="1">
            <a:spLocks noChangeArrowheads="1"/>
          </p:cNvSpPr>
          <p:nvPr/>
        </p:nvSpPr>
        <p:spPr bwMode="auto">
          <a:xfrm>
            <a:off x="2148066" y="2446415"/>
            <a:ext cx="63628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And they can be used for </a:t>
            </a:r>
            <a:r>
              <a:rPr lang="en-US" altLang="zh-CN" sz="2400" b="1" dirty="0">
                <a:solidFill>
                  <a:srgbClr val="C00000"/>
                </a:solidFill>
                <a:ea typeface="宋体" panose="02010600030101010101" pitchFamily="2" charset="-122"/>
              </a:rPr>
              <a:t>exploration</a:t>
            </a:r>
            <a:r>
              <a:rPr lang="en-US" altLang="zh-CN" sz="2400" dirty="0">
                <a:ea typeface="宋体" panose="02010600030101010101" pitchFamily="2" charset="-122"/>
              </a:rPr>
              <a:t>.</a:t>
            </a:r>
            <a:endParaRPr lang="en-US" altLang="zh-CN" sz="2400" dirty="0">
              <a:solidFill>
                <a:srgbClr val="990000"/>
              </a:solidFill>
              <a:ea typeface="宋体" panose="02010600030101010101" pitchFamily="2" charset="-122"/>
            </a:endParaRPr>
          </a:p>
        </p:txBody>
      </p:sp>
      <p:pic>
        <p:nvPicPr>
          <p:cNvPr id="3" name="Picture 2" descr="Graphical user interface, text, application, Word&#10;&#10;Description automatically generated">
            <a:extLst>
              <a:ext uri="{FF2B5EF4-FFF2-40B4-BE49-F238E27FC236}">
                <a16:creationId xmlns:a16="http://schemas.microsoft.com/office/drawing/2014/main" id="{48B86112-AF33-49DC-B9D6-533D528E4E17}"/>
              </a:ext>
            </a:extLst>
          </p:cNvPr>
          <p:cNvPicPr>
            <a:picLocks noChangeAspect="1"/>
          </p:cNvPicPr>
          <p:nvPr/>
        </p:nvPicPr>
        <p:blipFill rotWithShape="1">
          <a:blip r:embed="rId2">
            <a:extLst>
              <a:ext uri="{28A0092B-C50C-407E-A947-70E740481C1C}">
                <a14:useLocalDpi xmlns:a14="http://schemas.microsoft.com/office/drawing/2010/main" val="0"/>
              </a:ext>
            </a:extLst>
          </a:blip>
          <a:srcRect l="12946" t="18427" r="11992"/>
          <a:stretch/>
        </p:blipFill>
        <p:spPr>
          <a:xfrm>
            <a:off x="2950078" y="3139632"/>
            <a:ext cx="4286507" cy="4721316"/>
          </a:xfrm>
          <a:prstGeom prst="rect">
            <a:avLst/>
          </a:prstGeom>
          <a:ln>
            <a:solidFill>
              <a:schemeClr val="tx1"/>
            </a:solidFill>
          </a:ln>
        </p:spPr>
      </p:pic>
    </p:spTree>
    <p:extLst>
      <p:ext uri="{BB962C8B-B14F-4D97-AF65-F5344CB8AC3E}">
        <p14:creationId xmlns:p14="http://schemas.microsoft.com/office/powerpoint/2010/main" val="2689869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“Observations about what we ‘ordinarily’ or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‘typically’ or ‘most commonly’ mean by some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expression of interest have been a staple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philosophical practice at least since the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heyday of ordinary language philosophy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 the 1950s.” (1)</a:t>
            </a:r>
            <a:endParaRPr lang="en-US" altLang="zh-CN" sz="2400" dirty="0">
              <a:solidFill>
                <a:srgbClr val="990000"/>
              </a:solidFill>
              <a:ea typeface="宋体" panose="02010600030101010101" pitchFamily="2" charset="-122"/>
            </a:endParaRPr>
          </a:p>
        </p:txBody>
      </p:sp>
      <p:sp>
        <p:nvSpPr>
          <p:cNvPr id="6" name="Text Box 2">
            <a:extLst>
              <a:ext uri="{FF2B5EF4-FFF2-40B4-BE49-F238E27FC236}">
                <a16:creationId xmlns:a16="http://schemas.microsoft.com/office/drawing/2014/main" id="{8E0D10E7-34B8-45C9-84AD-BE289B0623FC}"/>
              </a:ext>
            </a:extLst>
          </p:cNvPr>
          <p:cNvSpPr txBox="1">
            <a:spLocks noChangeArrowheads="1"/>
          </p:cNvSpPr>
          <p:nvPr/>
        </p:nvSpPr>
        <p:spPr bwMode="auto">
          <a:xfrm>
            <a:off x="2148066" y="4076613"/>
            <a:ext cx="636288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Includes philosophy claims about “know” talk:</a:t>
            </a:r>
            <a:endParaRPr lang="en-US" altLang="zh-CN" sz="2400" dirty="0">
              <a:solidFill>
                <a:srgbClr val="990000"/>
              </a:solidFill>
              <a:ea typeface="宋体" panose="02010600030101010101" pitchFamily="2" charset="-122"/>
            </a:endParaRPr>
          </a:p>
        </p:txBody>
      </p:sp>
      <p:sp>
        <p:nvSpPr>
          <p:cNvPr id="5" name="Text Box 2">
            <a:extLst>
              <a:ext uri="{FF2B5EF4-FFF2-40B4-BE49-F238E27FC236}">
                <a16:creationId xmlns:a16="http://schemas.microsoft.com/office/drawing/2014/main" id="{B1AD5B3C-A8C1-4C40-8636-EA54A80C4FDE}"/>
              </a:ext>
            </a:extLst>
          </p:cNvPr>
          <p:cNvSpPr txBox="1">
            <a:spLocks noChangeArrowheads="1"/>
          </p:cNvSpPr>
          <p:nvPr/>
        </p:nvSpPr>
        <p:spPr bwMode="auto">
          <a:xfrm>
            <a:off x="2148066" y="4617722"/>
            <a:ext cx="63628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“most of the time, outside of epistemology,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when we consider whether somebody knows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something, we are mainly interested in….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Similarly, when we say that someone does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not know something, typically we mean….”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(Bach 2005, 62-3)</a:t>
            </a:r>
            <a:endParaRPr lang="en-US" altLang="zh-CN" sz="2400" dirty="0">
              <a:solidFill>
                <a:srgbClr val="990000"/>
              </a:solidFill>
              <a:ea typeface="宋体" panose="02010600030101010101" pitchFamily="2" charset="-122"/>
            </a:endParaRPr>
          </a:p>
        </p:txBody>
      </p:sp>
    </p:spTree>
    <p:extLst>
      <p:ext uri="{BB962C8B-B14F-4D97-AF65-F5344CB8AC3E}">
        <p14:creationId xmlns:p14="http://schemas.microsoft.com/office/powerpoint/2010/main" val="177302622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“Observations about what we ‘ordinarily’ or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‘typically’ or ‘most commonly’ mean by some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expression of interest have been a staple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philosophical practice at least since the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heyday of ordinary language philosophy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 the 1950s.” (1)</a:t>
            </a:r>
            <a:endParaRPr lang="en-US" altLang="zh-CN" sz="2400" dirty="0">
              <a:solidFill>
                <a:srgbClr val="990000"/>
              </a:solidFill>
              <a:ea typeface="宋体" panose="02010600030101010101" pitchFamily="2" charset="-122"/>
            </a:endParaRPr>
          </a:p>
        </p:txBody>
      </p:sp>
      <p:sp>
        <p:nvSpPr>
          <p:cNvPr id="6" name="Text Box 2">
            <a:extLst>
              <a:ext uri="{FF2B5EF4-FFF2-40B4-BE49-F238E27FC236}">
                <a16:creationId xmlns:a16="http://schemas.microsoft.com/office/drawing/2014/main" id="{8E0D10E7-34B8-45C9-84AD-BE289B0623FC}"/>
              </a:ext>
            </a:extLst>
          </p:cNvPr>
          <p:cNvSpPr txBox="1">
            <a:spLocks noChangeArrowheads="1"/>
          </p:cNvSpPr>
          <p:nvPr/>
        </p:nvSpPr>
        <p:spPr bwMode="auto">
          <a:xfrm>
            <a:off x="2148066" y="4076613"/>
            <a:ext cx="636288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Includes philosophy claims about “know” talk:</a:t>
            </a:r>
            <a:endParaRPr lang="en-US" altLang="zh-CN" sz="2400" dirty="0">
              <a:solidFill>
                <a:srgbClr val="990000"/>
              </a:solidFill>
              <a:ea typeface="宋体" panose="02010600030101010101" pitchFamily="2" charset="-122"/>
            </a:endParaRPr>
          </a:p>
        </p:txBody>
      </p:sp>
      <p:sp>
        <p:nvSpPr>
          <p:cNvPr id="5" name="Text Box 2">
            <a:extLst>
              <a:ext uri="{FF2B5EF4-FFF2-40B4-BE49-F238E27FC236}">
                <a16:creationId xmlns:a16="http://schemas.microsoft.com/office/drawing/2014/main" id="{B1AD5B3C-A8C1-4C40-8636-EA54A80C4FDE}"/>
              </a:ext>
            </a:extLst>
          </p:cNvPr>
          <p:cNvSpPr txBox="1">
            <a:spLocks noChangeArrowheads="1"/>
          </p:cNvSpPr>
          <p:nvPr/>
        </p:nvSpPr>
        <p:spPr bwMode="auto">
          <a:xfrm>
            <a:off x="2148066" y="4617722"/>
            <a:ext cx="6362887"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“most of the time, outside of epistemology,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when </a:t>
            </a:r>
            <a:r>
              <a:rPr lang="en-US" altLang="zh-CN" sz="2400" b="1" dirty="0">
                <a:solidFill>
                  <a:srgbClr val="C00000"/>
                </a:solidFill>
                <a:ea typeface="宋体" panose="02010600030101010101" pitchFamily="2" charset="-122"/>
              </a:rPr>
              <a:t>we</a:t>
            </a:r>
            <a:r>
              <a:rPr lang="en-US" altLang="zh-CN" sz="2400" dirty="0">
                <a:ea typeface="宋体" panose="02010600030101010101" pitchFamily="2" charset="-122"/>
              </a:rPr>
              <a:t> consider whether somebody knows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something, </a:t>
            </a:r>
            <a:r>
              <a:rPr lang="en-US" altLang="zh-CN" sz="2400" b="1" dirty="0">
                <a:solidFill>
                  <a:srgbClr val="C00000"/>
                </a:solidFill>
                <a:ea typeface="宋体" panose="02010600030101010101" pitchFamily="2" charset="-122"/>
              </a:rPr>
              <a:t>we</a:t>
            </a:r>
            <a:r>
              <a:rPr lang="en-US" altLang="zh-CN" sz="2400" dirty="0">
                <a:ea typeface="宋体" panose="02010600030101010101" pitchFamily="2" charset="-122"/>
              </a:rPr>
              <a:t> are mainly interested in….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Similarly, when </a:t>
            </a:r>
            <a:r>
              <a:rPr lang="en-US" altLang="zh-CN" sz="2400" b="1" dirty="0">
                <a:solidFill>
                  <a:srgbClr val="C00000"/>
                </a:solidFill>
                <a:ea typeface="宋体" panose="02010600030101010101" pitchFamily="2" charset="-122"/>
              </a:rPr>
              <a:t>we</a:t>
            </a:r>
            <a:r>
              <a:rPr lang="en-US" altLang="zh-CN" sz="2400" dirty="0">
                <a:ea typeface="宋体" panose="02010600030101010101" pitchFamily="2" charset="-122"/>
              </a:rPr>
              <a:t> say that someone does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not know something, typically </a:t>
            </a:r>
            <a:r>
              <a:rPr lang="en-US" altLang="zh-CN" sz="2400" b="1" dirty="0">
                <a:solidFill>
                  <a:srgbClr val="C00000"/>
                </a:solidFill>
                <a:ea typeface="宋体" panose="02010600030101010101" pitchFamily="2" charset="-122"/>
              </a:rPr>
              <a:t>we</a:t>
            </a:r>
            <a:r>
              <a:rPr lang="en-US" altLang="zh-CN" sz="2400" dirty="0">
                <a:ea typeface="宋体" panose="02010600030101010101" pitchFamily="2" charset="-122"/>
              </a:rPr>
              <a:t> mean….”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(Bach 2005, 62-3)</a:t>
            </a:r>
            <a:endParaRPr lang="en-US" altLang="zh-CN" sz="2400" dirty="0">
              <a:solidFill>
                <a:srgbClr val="990000"/>
              </a:solidFill>
              <a:ea typeface="宋体" panose="02010600030101010101" pitchFamily="2" charset="-122"/>
            </a:endParaRPr>
          </a:p>
        </p:txBody>
      </p:sp>
    </p:spTree>
    <p:extLst>
      <p:ext uri="{BB962C8B-B14F-4D97-AF65-F5344CB8AC3E}">
        <p14:creationId xmlns:p14="http://schemas.microsoft.com/office/powerpoint/2010/main" val="156825376"/>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4034" name="Picture 2" descr="Nat Hansen">
            <a:extLst>
              <a:ext uri="{FF2B5EF4-FFF2-40B4-BE49-F238E27FC236}">
                <a16:creationId xmlns:a16="http://schemas.microsoft.com/office/drawing/2014/main" id="{860FFE11-8987-4041-A14A-5A258776A6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070" y="469009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CA2D5B9D-A9DA-4920-817B-C37F65F8E91F}"/>
              </a:ext>
            </a:extLst>
          </p:cNvPr>
          <p:cNvSpPr/>
          <p:nvPr/>
        </p:nvSpPr>
        <p:spPr bwMode="auto">
          <a:xfrm>
            <a:off x="4538896" y="2882116"/>
            <a:ext cx="4385814" cy="3712977"/>
          </a:xfrm>
          <a:prstGeom prst="wedgeRectCallout">
            <a:avLst>
              <a:gd name="adj1" fmla="val -70782"/>
              <a:gd name="adj2" fmla="val 27856"/>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540803"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i="1" dirty="0">
                <a:solidFill>
                  <a:srgbClr val="C00000"/>
                </a:solidFill>
                <a:ea typeface="宋体" panose="02010600030101010101" pitchFamily="2" charset="-122"/>
              </a:rPr>
              <a:t>What would justify philosophers’ frequency </a:t>
            </a:r>
          </a:p>
          <a:p>
            <a:pPr eaLnBrk="1" hangingPunct="1">
              <a:lnSpc>
                <a:spcPct val="80000"/>
              </a:lnSpc>
              <a:spcBef>
                <a:spcPct val="0"/>
              </a:spcBef>
              <a:buClr>
                <a:srgbClr val="990000"/>
              </a:buClr>
              <a:buFont typeface="Wingdings" panose="05000000000000000000" pitchFamily="2" charset="2"/>
              <a:buNone/>
            </a:pPr>
            <a:r>
              <a:rPr lang="en-US" altLang="zh-CN" sz="2400" b="1" i="1" dirty="0">
                <a:solidFill>
                  <a:srgbClr val="C00000"/>
                </a:solidFill>
                <a:ea typeface="宋体" panose="02010600030101010101" pitchFamily="2" charset="-122"/>
              </a:rPr>
              <a:t>claims about how people ordinarily talk?</a:t>
            </a:r>
          </a:p>
        </p:txBody>
      </p:sp>
      <p:sp>
        <p:nvSpPr>
          <p:cNvPr id="5" name="Text Box 2">
            <a:extLst>
              <a:ext uri="{FF2B5EF4-FFF2-40B4-BE49-F238E27FC236}">
                <a16:creationId xmlns:a16="http://schemas.microsoft.com/office/drawing/2014/main" id="{B1AD5B3C-A8C1-4C40-8636-EA54A80C4FDE}"/>
              </a:ext>
            </a:extLst>
          </p:cNvPr>
          <p:cNvSpPr txBox="1">
            <a:spLocks noChangeArrowheads="1"/>
          </p:cNvSpPr>
          <p:nvPr/>
        </p:nvSpPr>
        <p:spPr bwMode="auto">
          <a:xfrm>
            <a:off x="4183070" y="3082688"/>
            <a:ext cx="4704401" cy="3342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200" dirty="0">
                <a:ea typeface="宋体" panose="02010600030101010101" pitchFamily="2" charset="-122"/>
              </a:rPr>
              <a:t>	Fortunately for the philosopher of language, however, there now exist resources to investigate objective frequencies of occurrences of linguistic expressions, namely </a:t>
            </a:r>
            <a:r>
              <a:rPr lang="en-US" altLang="zh-CN" sz="2200" i="1" dirty="0">
                <a:ea typeface="宋体" panose="02010600030101010101" pitchFamily="2" charset="-122"/>
              </a:rPr>
              <a:t>linguistic corpora</a:t>
            </a:r>
            <a:r>
              <a:rPr lang="en-US" altLang="zh-CN" sz="2200" dirty="0">
                <a:ea typeface="宋体" panose="02010600030101010101" pitchFamily="2" charset="-122"/>
              </a:rPr>
              <a:t>, which are organized bodies of text, purpose-built for answering linguistic questions, such as what the comparative frequencies of various expressions are. (2)</a:t>
            </a:r>
            <a:endParaRPr lang="en-US" altLang="zh-CN" sz="2200" dirty="0">
              <a:solidFill>
                <a:srgbClr val="990000"/>
              </a:solidFill>
              <a:ea typeface="宋体" panose="02010600030101010101" pitchFamily="2" charset="-122"/>
            </a:endParaRPr>
          </a:p>
        </p:txBody>
      </p:sp>
    </p:spTree>
    <p:extLst>
      <p:ext uri="{BB962C8B-B14F-4D97-AF65-F5344CB8AC3E}">
        <p14:creationId xmlns:p14="http://schemas.microsoft.com/office/powerpoint/2010/main" val="39972619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descr="Jennifer Nagel (University of Toronto, Mississauga) - PhilPeople">
            <a:extLst>
              <a:ext uri="{FF2B5EF4-FFF2-40B4-BE49-F238E27FC236}">
                <a16:creationId xmlns:a16="http://schemas.microsoft.com/office/drawing/2014/main" id="{677C981B-2F1B-4E51-94C3-536FA1F8A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28" y="4224444"/>
            <a:ext cx="2959649" cy="2493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Note use of COCA by Nagel (2014) to justify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that investigating “know” (</a:t>
            </a:r>
            <a:r>
              <a:rPr lang="en-US" altLang="zh-CN" sz="2400" i="1" dirty="0">
                <a:ea typeface="宋体" panose="02010600030101010101" pitchFamily="2" charset="-122"/>
              </a:rPr>
              <a:t>knowledge</a:t>
            </a:r>
            <a:r>
              <a:rPr lang="en-US" altLang="zh-CN" sz="2400" dirty="0">
                <a:ea typeface="宋体" panose="02010600030101010101" pitchFamily="2" charset="-122"/>
              </a:rPr>
              <a:t>) is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central importance.</a:t>
            </a:r>
            <a:endParaRPr lang="en-US" altLang="zh-CN" sz="2400" dirty="0">
              <a:solidFill>
                <a:srgbClr val="990000"/>
              </a:solidFill>
              <a:ea typeface="宋体" panose="02010600030101010101" pitchFamily="2" charset="-122"/>
            </a:endParaRPr>
          </a:p>
        </p:txBody>
      </p:sp>
      <p:sp>
        <p:nvSpPr>
          <p:cNvPr id="8" name="Speech Bubble: Rectangle 7">
            <a:extLst>
              <a:ext uri="{FF2B5EF4-FFF2-40B4-BE49-F238E27FC236}">
                <a16:creationId xmlns:a16="http://schemas.microsoft.com/office/drawing/2014/main" id="{2DB20C05-6949-49D8-A917-C58B6A8978A5}"/>
              </a:ext>
            </a:extLst>
          </p:cNvPr>
          <p:cNvSpPr/>
          <p:nvPr/>
        </p:nvSpPr>
        <p:spPr bwMode="auto">
          <a:xfrm>
            <a:off x="3417622" y="3112375"/>
            <a:ext cx="5507088" cy="3605573"/>
          </a:xfrm>
          <a:prstGeom prst="wedgeRectCallout">
            <a:avLst>
              <a:gd name="adj1" fmla="val -75515"/>
              <a:gd name="adj2" fmla="val 375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9" name="Text Box 2">
            <a:extLst>
              <a:ext uri="{FF2B5EF4-FFF2-40B4-BE49-F238E27FC236}">
                <a16:creationId xmlns:a16="http://schemas.microsoft.com/office/drawing/2014/main" id="{02867DEC-FC71-4401-83ED-1F19C1F307DA}"/>
              </a:ext>
            </a:extLst>
          </p:cNvPr>
          <p:cNvSpPr txBox="1">
            <a:spLocks noChangeArrowheads="1"/>
          </p:cNvSpPr>
          <p:nvPr/>
        </p:nvSpPr>
        <p:spPr bwMode="auto">
          <a:xfrm>
            <a:off x="3107306" y="3312947"/>
            <a:ext cx="578016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In spoken English [in COCA] ‘know’… [figures] as the sixth… most commonly used [verb]…. Spoken English is deeply invested in knowing…. To be fair, some of the conversational traffic in ‘know’ is coming from fixed phrases, like – </a:t>
            </a:r>
            <a:r>
              <a:rPr lang="en-US" altLang="zh-CN" sz="2000" i="1" dirty="0">
                <a:ea typeface="宋体" panose="02010600030101010101" pitchFamily="2" charset="-122"/>
              </a:rPr>
              <a:t>you know </a:t>
            </a:r>
            <a:r>
              <a:rPr lang="en-US" altLang="zh-CN" sz="2000" dirty="0">
                <a:ea typeface="宋体" panose="02010600030101010101" pitchFamily="2" charset="-122"/>
              </a:rPr>
              <a:t>– invitations to conversational partners to make some inference, or – </a:t>
            </a:r>
            <a:r>
              <a:rPr lang="en-US" altLang="zh-CN" sz="2000" i="1" dirty="0">
                <a:ea typeface="宋体" panose="02010600030101010101" pitchFamily="2" charset="-122"/>
              </a:rPr>
              <a:t>I know </a:t>
            </a:r>
            <a:r>
              <a:rPr lang="en-US" altLang="zh-CN" sz="2000" dirty="0">
                <a:ea typeface="宋体" panose="02010600030101010101" pitchFamily="2" charset="-122"/>
              </a:rPr>
              <a:t>– indications that you are accepting what conversational partners are saying. But even after we strip out those formulaic uses, the database’s randomly sampled conversations remain thickly larded with genuine references to knowing….</a:t>
            </a:r>
            <a:endParaRPr lang="en-US" altLang="zh-CN" sz="2000" dirty="0">
              <a:solidFill>
                <a:srgbClr val="990000"/>
              </a:solidFill>
              <a:ea typeface="宋体" panose="02010600030101010101" pitchFamily="2" charset="-122"/>
            </a:endParaRPr>
          </a:p>
        </p:txBody>
      </p:sp>
    </p:spTree>
    <p:extLst>
      <p:ext uri="{BB962C8B-B14F-4D97-AF65-F5344CB8AC3E}">
        <p14:creationId xmlns:p14="http://schemas.microsoft.com/office/powerpoint/2010/main" val="24988109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1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descr="Jennifer Nagel (University of Toronto, Mississauga) - PhilPeople">
            <a:extLst>
              <a:ext uri="{FF2B5EF4-FFF2-40B4-BE49-F238E27FC236}">
                <a16:creationId xmlns:a16="http://schemas.microsoft.com/office/drawing/2014/main" id="{677C981B-2F1B-4E51-94C3-536FA1F8A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28" y="4224444"/>
            <a:ext cx="2959649" cy="2493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Note use of COCA by Nagel (2014) to justify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that investigating “know” (</a:t>
            </a:r>
            <a:r>
              <a:rPr lang="en-US" altLang="zh-CN" sz="2400" i="1" dirty="0">
                <a:ea typeface="宋体" panose="02010600030101010101" pitchFamily="2" charset="-122"/>
              </a:rPr>
              <a:t>knowledge</a:t>
            </a:r>
            <a:r>
              <a:rPr lang="en-US" altLang="zh-CN" sz="2400" dirty="0">
                <a:ea typeface="宋体" panose="02010600030101010101" pitchFamily="2" charset="-122"/>
              </a:rPr>
              <a:t>) is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central importance.</a:t>
            </a:r>
            <a:endParaRPr lang="en-US" altLang="zh-CN" sz="2400" dirty="0">
              <a:solidFill>
                <a:srgbClr val="990000"/>
              </a:solidFill>
              <a:ea typeface="宋体" panose="02010600030101010101" pitchFamily="2" charset="-122"/>
            </a:endParaRPr>
          </a:p>
        </p:txBody>
      </p:sp>
      <p:sp>
        <p:nvSpPr>
          <p:cNvPr id="8" name="Speech Bubble: Rectangle 7">
            <a:extLst>
              <a:ext uri="{FF2B5EF4-FFF2-40B4-BE49-F238E27FC236}">
                <a16:creationId xmlns:a16="http://schemas.microsoft.com/office/drawing/2014/main" id="{2DB20C05-6949-49D8-A917-C58B6A8978A5}"/>
              </a:ext>
            </a:extLst>
          </p:cNvPr>
          <p:cNvSpPr/>
          <p:nvPr/>
        </p:nvSpPr>
        <p:spPr bwMode="auto">
          <a:xfrm>
            <a:off x="3417622" y="3112375"/>
            <a:ext cx="5507088" cy="3605573"/>
          </a:xfrm>
          <a:prstGeom prst="wedgeRectCallout">
            <a:avLst>
              <a:gd name="adj1" fmla="val -75515"/>
              <a:gd name="adj2" fmla="val 375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9" name="Text Box 2">
            <a:extLst>
              <a:ext uri="{FF2B5EF4-FFF2-40B4-BE49-F238E27FC236}">
                <a16:creationId xmlns:a16="http://schemas.microsoft.com/office/drawing/2014/main" id="{02867DEC-FC71-4401-83ED-1F19C1F307DA}"/>
              </a:ext>
            </a:extLst>
          </p:cNvPr>
          <p:cNvSpPr txBox="1">
            <a:spLocks noChangeArrowheads="1"/>
          </p:cNvSpPr>
          <p:nvPr/>
        </p:nvSpPr>
        <p:spPr bwMode="auto">
          <a:xfrm>
            <a:off x="3107306" y="3312947"/>
            <a:ext cx="578016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In spoken English [in COCA] ‘know’… [figures] as the sixth… most commonly used [verb]…. Spoken English is deeply invested in knowing…. To be fair, </a:t>
            </a:r>
            <a:r>
              <a:rPr lang="en-US" altLang="zh-CN" sz="2000" b="1" dirty="0">
                <a:solidFill>
                  <a:srgbClr val="C00000"/>
                </a:solidFill>
                <a:ea typeface="宋体" panose="02010600030101010101" pitchFamily="2" charset="-122"/>
              </a:rPr>
              <a:t>some</a:t>
            </a:r>
            <a:r>
              <a:rPr lang="en-US" altLang="zh-CN" sz="2000" dirty="0">
                <a:ea typeface="宋体" panose="02010600030101010101" pitchFamily="2" charset="-122"/>
              </a:rPr>
              <a:t> of the conversational traffic in ‘know’ is coming from fixed phrases, like – </a:t>
            </a:r>
            <a:r>
              <a:rPr lang="en-US" altLang="zh-CN" sz="2000" i="1" dirty="0">
                <a:ea typeface="宋体" panose="02010600030101010101" pitchFamily="2" charset="-122"/>
              </a:rPr>
              <a:t>you know </a:t>
            </a:r>
            <a:r>
              <a:rPr lang="en-US" altLang="zh-CN" sz="2000" dirty="0">
                <a:ea typeface="宋体" panose="02010600030101010101" pitchFamily="2" charset="-122"/>
              </a:rPr>
              <a:t>– invitations to conversational partners to make some inference, or – </a:t>
            </a:r>
            <a:r>
              <a:rPr lang="en-US" altLang="zh-CN" sz="2000" i="1" dirty="0">
                <a:ea typeface="宋体" panose="02010600030101010101" pitchFamily="2" charset="-122"/>
              </a:rPr>
              <a:t>I know </a:t>
            </a:r>
            <a:r>
              <a:rPr lang="en-US" altLang="zh-CN" sz="2000" dirty="0">
                <a:ea typeface="宋体" panose="02010600030101010101" pitchFamily="2" charset="-122"/>
              </a:rPr>
              <a:t>– indications that you are accepting what conversational partners are saying. But even after we strip out those formulaic uses, the database’s randomly sampled conversations remain thickly larded with genuine references to knowing….</a:t>
            </a:r>
            <a:endParaRPr lang="en-US" altLang="zh-CN" sz="2000" dirty="0">
              <a:solidFill>
                <a:srgbClr val="990000"/>
              </a:solidFill>
              <a:ea typeface="宋体" panose="02010600030101010101" pitchFamily="2" charset="-122"/>
            </a:endParaRPr>
          </a:p>
        </p:txBody>
      </p:sp>
    </p:spTree>
    <p:extLst>
      <p:ext uri="{BB962C8B-B14F-4D97-AF65-F5344CB8AC3E}">
        <p14:creationId xmlns:p14="http://schemas.microsoft.com/office/powerpoint/2010/main" val="1132288165"/>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9154" name="Picture 2" descr="Jennifer Nagel (University of Toronto, Mississauga) - PhilPeople">
            <a:extLst>
              <a:ext uri="{FF2B5EF4-FFF2-40B4-BE49-F238E27FC236}">
                <a16:creationId xmlns:a16="http://schemas.microsoft.com/office/drawing/2014/main" id="{677C981B-2F1B-4E51-94C3-536FA1F8AB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528" y="4224444"/>
            <a:ext cx="2959649" cy="2493504"/>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Note use of COCA by Nagel (2014) to justify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that investigating “know” (</a:t>
            </a:r>
            <a:r>
              <a:rPr lang="en-US" altLang="zh-CN" sz="2400" i="1" dirty="0">
                <a:ea typeface="宋体" panose="02010600030101010101" pitchFamily="2" charset="-122"/>
              </a:rPr>
              <a:t>knowledge</a:t>
            </a:r>
            <a:r>
              <a:rPr lang="en-US" altLang="zh-CN" sz="2400" dirty="0">
                <a:ea typeface="宋体" panose="02010600030101010101" pitchFamily="2" charset="-122"/>
              </a:rPr>
              <a:t>) is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central importance.</a:t>
            </a:r>
            <a:endParaRPr lang="en-US" altLang="zh-CN" sz="2400" dirty="0">
              <a:solidFill>
                <a:srgbClr val="990000"/>
              </a:solidFill>
              <a:ea typeface="宋体" panose="02010600030101010101" pitchFamily="2" charset="-122"/>
            </a:endParaRPr>
          </a:p>
        </p:txBody>
      </p:sp>
      <p:sp>
        <p:nvSpPr>
          <p:cNvPr id="8" name="Speech Bubble: Rectangle 7">
            <a:extLst>
              <a:ext uri="{FF2B5EF4-FFF2-40B4-BE49-F238E27FC236}">
                <a16:creationId xmlns:a16="http://schemas.microsoft.com/office/drawing/2014/main" id="{2DB20C05-6949-49D8-A917-C58B6A8978A5}"/>
              </a:ext>
            </a:extLst>
          </p:cNvPr>
          <p:cNvSpPr/>
          <p:nvPr/>
        </p:nvSpPr>
        <p:spPr bwMode="auto">
          <a:xfrm>
            <a:off x="3417622" y="3112375"/>
            <a:ext cx="5507088" cy="3605573"/>
          </a:xfrm>
          <a:prstGeom prst="wedgeRectCallout">
            <a:avLst>
              <a:gd name="adj1" fmla="val -75515"/>
              <a:gd name="adj2" fmla="val 3758"/>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9" name="Text Box 2">
            <a:extLst>
              <a:ext uri="{FF2B5EF4-FFF2-40B4-BE49-F238E27FC236}">
                <a16:creationId xmlns:a16="http://schemas.microsoft.com/office/drawing/2014/main" id="{02867DEC-FC71-4401-83ED-1F19C1F307DA}"/>
              </a:ext>
            </a:extLst>
          </p:cNvPr>
          <p:cNvSpPr txBox="1">
            <a:spLocks noChangeArrowheads="1"/>
          </p:cNvSpPr>
          <p:nvPr/>
        </p:nvSpPr>
        <p:spPr bwMode="auto">
          <a:xfrm>
            <a:off x="3107306" y="3312947"/>
            <a:ext cx="5780166"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In spoken English [in COCA] ‘know’… [figures] as the sixth… most commonly used [verb]…. Spoken English is deeply invested in knowing…. To be fair, </a:t>
            </a:r>
            <a:r>
              <a:rPr lang="en-US" altLang="zh-CN" sz="2000" b="1" dirty="0">
                <a:solidFill>
                  <a:srgbClr val="C00000"/>
                </a:solidFill>
                <a:ea typeface="宋体" panose="02010600030101010101" pitchFamily="2" charset="-122"/>
              </a:rPr>
              <a:t>some</a:t>
            </a:r>
            <a:r>
              <a:rPr lang="en-US" altLang="zh-CN" sz="2000" dirty="0">
                <a:ea typeface="宋体" panose="02010600030101010101" pitchFamily="2" charset="-122"/>
              </a:rPr>
              <a:t> of the conversational traffic in ‘know’ is coming from fixed phrases, like – </a:t>
            </a:r>
            <a:r>
              <a:rPr lang="en-US" altLang="zh-CN" sz="2000" i="1" dirty="0">
                <a:ea typeface="宋体" panose="02010600030101010101" pitchFamily="2" charset="-122"/>
              </a:rPr>
              <a:t>you know </a:t>
            </a:r>
            <a:r>
              <a:rPr lang="en-US" altLang="zh-CN" sz="2000" dirty="0">
                <a:ea typeface="宋体" panose="02010600030101010101" pitchFamily="2" charset="-122"/>
              </a:rPr>
              <a:t>– invitations to conversational partners to make some inference, or – </a:t>
            </a:r>
            <a:r>
              <a:rPr lang="en-US" altLang="zh-CN" sz="2000" i="1" dirty="0">
                <a:ea typeface="宋体" panose="02010600030101010101" pitchFamily="2" charset="-122"/>
              </a:rPr>
              <a:t>I know </a:t>
            </a:r>
            <a:r>
              <a:rPr lang="en-US" altLang="zh-CN" sz="2000" dirty="0">
                <a:ea typeface="宋体" panose="02010600030101010101" pitchFamily="2" charset="-122"/>
              </a:rPr>
              <a:t>– indications that you are accepting what conversational partners are saying. But even after we strip out those formulaic uses, the database’s randomly sampled conversations </a:t>
            </a:r>
            <a:r>
              <a:rPr lang="en-US" altLang="zh-CN" sz="2000" b="1" dirty="0">
                <a:solidFill>
                  <a:srgbClr val="C00000"/>
                </a:solidFill>
                <a:ea typeface="宋体" panose="02010600030101010101" pitchFamily="2" charset="-122"/>
              </a:rPr>
              <a:t>remain thickly larded</a:t>
            </a:r>
            <a:r>
              <a:rPr lang="en-US" altLang="zh-CN" sz="2000" dirty="0">
                <a:ea typeface="宋体" panose="02010600030101010101" pitchFamily="2" charset="-122"/>
              </a:rPr>
              <a:t> with genuine references to knowing….</a:t>
            </a:r>
            <a:endParaRPr lang="en-US" altLang="zh-CN" sz="2000" dirty="0">
              <a:solidFill>
                <a:srgbClr val="990000"/>
              </a:solidFill>
              <a:ea typeface="宋体" panose="02010600030101010101" pitchFamily="2" charset="-122"/>
            </a:endParaRPr>
          </a:p>
        </p:txBody>
      </p:sp>
    </p:spTree>
    <p:extLst>
      <p:ext uri="{BB962C8B-B14F-4D97-AF65-F5344CB8AC3E}">
        <p14:creationId xmlns:p14="http://schemas.microsoft.com/office/powerpoint/2010/main" val="98223969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descr="Graphical user interface, text&#10;&#10;Description automatically generated">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057" y="1621922"/>
            <a:ext cx="6724357" cy="6858000"/>
          </a:xfrm>
          <a:prstGeom prst="rect">
            <a:avLst/>
          </a:prstGeom>
          <a:ln>
            <a:solidFill>
              <a:schemeClr val="tx1"/>
            </a:solidFill>
          </a:ln>
        </p:spPr>
      </p:pic>
      <p:cxnSp>
        <p:nvCxnSpPr>
          <p:cNvPr id="8" name="Straight Connector 7">
            <a:extLst>
              <a:ext uri="{FF2B5EF4-FFF2-40B4-BE49-F238E27FC236}">
                <a16:creationId xmlns:a16="http://schemas.microsoft.com/office/drawing/2014/main" id="{D40A2E72-EFC7-440C-AABC-D55DA45EA214}"/>
              </a:ext>
            </a:extLst>
          </p:cNvPr>
          <p:cNvCxnSpPr>
            <a:cxnSpLocks/>
          </p:cNvCxnSpPr>
          <p:nvPr/>
        </p:nvCxnSpPr>
        <p:spPr bwMode="auto">
          <a:xfrm>
            <a:off x="6686291" y="5887743"/>
            <a:ext cx="1522621" cy="0"/>
          </a:xfrm>
          <a:prstGeom prst="line">
            <a:avLst/>
          </a:prstGeom>
          <a:noFill/>
          <a:ln w="9525"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31965385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6" cy="6858000"/>
          </a:xfrm>
          <a:prstGeom prst="rect">
            <a:avLst/>
          </a:prstGeom>
          <a:ln>
            <a:solidFill>
              <a:schemeClr val="tx1"/>
            </a:solidFill>
          </a:ln>
        </p:spPr>
      </p:pic>
    </p:spTree>
    <p:extLst>
      <p:ext uri="{BB962C8B-B14F-4D97-AF65-F5344CB8AC3E}">
        <p14:creationId xmlns:p14="http://schemas.microsoft.com/office/powerpoint/2010/main" val="3527063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6" cy="6857999"/>
          </a:xfrm>
          <a:prstGeom prst="rect">
            <a:avLst/>
          </a:prstGeom>
          <a:ln>
            <a:solidFill>
              <a:schemeClr val="tx1"/>
            </a:solidFill>
          </a:ln>
        </p:spPr>
      </p:pic>
    </p:spTree>
    <p:extLst>
      <p:ext uri="{BB962C8B-B14F-4D97-AF65-F5344CB8AC3E}">
        <p14:creationId xmlns:p14="http://schemas.microsoft.com/office/powerpoint/2010/main" val="32952007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6" cy="6857999"/>
          </a:xfrm>
          <a:prstGeom prst="rect">
            <a:avLst/>
          </a:prstGeom>
          <a:ln>
            <a:solidFill>
              <a:schemeClr val="tx1"/>
            </a:solidFill>
          </a:ln>
        </p:spPr>
      </p:pic>
      <p:sp>
        <p:nvSpPr>
          <p:cNvPr id="2" name="Rectangle 1">
            <a:extLst>
              <a:ext uri="{FF2B5EF4-FFF2-40B4-BE49-F238E27FC236}">
                <a16:creationId xmlns:a16="http://schemas.microsoft.com/office/drawing/2014/main" id="{6700CF68-1ADF-4FA0-8C1A-55B46D067B94}"/>
              </a:ext>
            </a:extLst>
          </p:cNvPr>
          <p:cNvSpPr/>
          <p:nvPr/>
        </p:nvSpPr>
        <p:spPr bwMode="auto">
          <a:xfrm>
            <a:off x="2101879" y="4278232"/>
            <a:ext cx="2010852" cy="140677"/>
          </a:xfrm>
          <a:prstGeom prst="rect">
            <a:avLst/>
          </a:prstGeom>
          <a:noFill/>
          <a:ln w="190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4" name="Rectangle 3">
            <a:extLst>
              <a:ext uri="{FF2B5EF4-FFF2-40B4-BE49-F238E27FC236}">
                <a16:creationId xmlns:a16="http://schemas.microsoft.com/office/drawing/2014/main" id="{750F67A5-F53E-4BBA-BFFA-05DB2CB363BB}"/>
              </a:ext>
            </a:extLst>
          </p:cNvPr>
          <p:cNvSpPr/>
          <p:nvPr/>
        </p:nvSpPr>
        <p:spPr bwMode="auto">
          <a:xfrm>
            <a:off x="5345034" y="6486997"/>
            <a:ext cx="2010852" cy="140677"/>
          </a:xfrm>
          <a:prstGeom prst="rect">
            <a:avLst/>
          </a:prstGeom>
          <a:noFill/>
          <a:ln w="19050" cap="flat" cmpd="sng" algn="ctr">
            <a:solidFill>
              <a:schemeClr val="accent6"/>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229742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Striking difference!</a:t>
            </a:r>
            <a:endParaRPr lang="en-US" altLang="zh-CN" sz="2400" b="1" dirty="0">
              <a:solidFill>
                <a:srgbClr val="990000"/>
              </a:solidFill>
              <a:ea typeface="宋体" panose="02010600030101010101" pitchFamily="2" charset="-122"/>
            </a:endParaRPr>
          </a:p>
        </p:txBody>
      </p:sp>
      <p:sp>
        <p:nvSpPr>
          <p:cNvPr id="6" name="Text Box 2">
            <a:extLst>
              <a:ext uri="{FF2B5EF4-FFF2-40B4-BE49-F238E27FC236}">
                <a16:creationId xmlns:a16="http://schemas.microsoft.com/office/drawing/2014/main" id="{8F0701D5-C45E-4C34-B6B4-1777CE184186}"/>
              </a:ext>
            </a:extLst>
          </p:cNvPr>
          <p:cNvSpPr txBox="1">
            <a:spLocks noChangeArrowheads="1"/>
          </p:cNvSpPr>
          <p:nvPr/>
        </p:nvSpPr>
        <p:spPr bwMode="auto">
          <a:xfrm>
            <a:off x="2148066" y="2624331"/>
            <a:ext cx="6362887"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How much is due to Nagel’s “fixed phrases” –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i.e., “</a:t>
            </a:r>
            <a:r>
              <a:rPr lang="en-US" altLang="zh-CN" sz="2400" b="1" dirty="0">
                <a:solidFill>
                  <a:srgbClr val="C00000"/>
                </a:solidFill>
                <a:ea typeface="宋体" panose="02010600030101010101" pitchFamily="2" charset="-122"/>
              </a:rPr>
              <a:t>discourse markers</a:t>
            </a:r>
            <a:r>
              <a:rPr lang="en-US" altLang="zh-CN" sz="2400" dirty="0">
                <a:ea typeface="宋体" panose="02010600030101010101" pitchFamily="2" charset="-122"/>
              </a:rPr>
              <a:t>, which, you know,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probably don’t occur as frequently in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academic writing” (4)?</a:t>
            </a:r>
            <a:endParaRPr lang="en-US" altLang="zh-CN" sz="2400" dirty="0">
              <a:solidFill>
                <a:srgbClr val="990000"/>
              </a:solidFill>
              <a:ea typeface="宋体" panose="02010600030101010101" pitchFamily="2" charset="-122"/>
            </a:endParaRPr>
          </a:p>
        </p:txBody>
      </p:sp>
      <p:sp>
        <p:nvSpPr>
          <p:cNvPr id="7" name="Text Box 2">
            <a:extLst>
              <a:ext uri="{FF2B5EF4-FFF2-40B4-BE49-F238E27FC236}">
                <a16:creationId xmlns:a16="http://schemas.microsoft.com/office/drawing/2014/main" id="{7DC6F436-0124-4673-BA88-710ED4D8FBF9}"/>
              </a:ext>
            </a:extLst>
          </p:cNvPr>
          <p:cNvSpPr txBox="1">
            <a:spLocks noChangeArrowheads="1"/>
          </p:cNvSpPr>
          <p:nvPr/>
        </p:nvSpPr>
        <p:spPr bwMode="auto">
          <a:xfrm>
            <a:off x="2148065" y="4229973"/>
            <a:ext cx="63628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Random samples from COCA and code </a:t>
            </a:r>
          </a:p>
          <a:p>
            <a:pPr eaLnBrk="1" hangingPunct="1">
              <a:lnSpc>
                <a:spcPct val="8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concordance lines</a:t>
            </a:r>
            <a:r>
              <a:rPr lang="en-US" altLang="zh-CN" sz="2400" dirty="0">
                <a:ea typeface="宋体" panose="02010600030101010101" pitchFamily="2" charset="-122"/>
              </a:rPr>
              <a:t>:</a:t>
            </a:r>
            <a:endParaRPr lang="en-US" altLang="zh-CN" sz="2400" dirty="0">
              <a:solidFill>
                <a:srgbClr val="990000"/>
              </a:solidFill>
              <a:ea typeface="宋体" panose="02010600030101010101" pitchFamily="2" charset="-122"/>
            </a:endParaRPr>
          </a:p>
        </p:txBody>
      </p:sp>
      <p:sp>
        <p:nvSpPr>
          <p:cNvPr id="11" name="Text Box 2">
            <a:extLst>
              <a:ext uri="{FF2B5EF4-FFF2-40B4-BE49-F238E27FC236}">
                <a16:creationId xmlns:a16="http://schemas.microsoft.com/office/drawing/2014/main" id="{66BFC66B-D0BD-4C44-8770-95869B1F804C}"/>
              </a:ext>
            </a:extLst>
          </p:cNvPr>
          <p:cNvSpPr txBox="1">
            <a:spLocks noChangeArrowheads="1"/>
          </p:cNvSpPr>
          <p:nvPr/>
        </p:nvSpPr>
        <p:spPr bwMode="auto">
          <a:xfrm>
            <a:off x="2148065" y="5048520"/>
            <a:ext cx="636288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Spoken:     </a:t>
            </a:r>
            <a:r>
              <a:rPr lang="en-US" altLang="zh-CN" sz="2400" dirty="0">
                <a:ea typeface="宋体" panose="02010600030101010101" pitchFamily="2" charset="-122"/>
              </a:rPr>
              <a:t>254/500 = discourse markers</a:t>
            </a:r>
          </a:p>
        </p:txBody>
      </p:sp>
      <p:sp>
        <p:nvSpPr>
          <p:cNvPr id="12" name="Text Box 2">
            <a:extLst>
              <a:ext uri="{FF2B5EF4-FFF2-40B4-BE49-F238E27FC236}">
                <a16:creationId xmlns:a16="http://schemas.microsoft.com/office/drawing/2014/main" id="{2002059E-0CE4-486C-8787-86CE70218788}"/>
              </a:ext>
            </a:extLst>
          </p:cNvPr>
          <p:cNvSpPr txBox="1">
            <a:spLocks noChangeArrowheads="1"/>
          </p:cNvSpPr>
          <p:nvPr/>
        </p:nvSpPr>
        <p:spPr bwMode="auto">
          <a:xfrm>
            <a:off x="2148064" y="5571601"/>
            <a:ext cx="6362887"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Academic:     </a:t>
            </a:r>
            <a:r>
              <a:rPr lang="en-US" altLang="zh-CN" sz="2400" dirty="0">
                <a:ea typeface="宋体" panose="02010600030101010101" pitchFamily="2" charset="-122"/>
              </a:rPr>
              <a:t>8/500 = discourse markers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                                    (all direct quotes)</a:t>
            </a:r>
          </a:p>
        </p:txBody>
      </p:sp>
    </p:spTree>
    <p:extLst>
      <p:ext uri="{BB962C8B-B14F-4D97-AF65-F5344CB8AC3E}">
        <p14:creationId xmlns:p14="http://schemas.microsoft.com/office/powerpoint/2010/main" val="3127203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5" cy="6857999"/>
          </a:xfrm>
          <a:prstGeom prst="rect">
            <a:avLst/>
          </a:prstGeom>
          <a:ln>
            <a:solidFill>
              <a:schemeClr val="tx1"/>
            </a:solidFill>
          </a:ln>
        </p:spPr>
      </p:pic>
    </p:spTree>
    <p:extLst>
      <p:ext uri="{BB962C8B-B14F-4D97-AF65-F5344CB8AC3E}">
        <p14:creationId xmlns:p14="http://schemas.microsoft.com/office/powerpoint/2010/main" val="2673044539"/>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5" cy="6857998"/>
          </a:xfrm>
          <a:prstGeom prst="rect">
            <a:avLst/>
          </a:prstGeom>
          <a:ln>
            <a:solidFill>
              <a:schemeClr val="tx1"/>
            </a:solidFill>
          </a:ln>
        </p:spPr>
      </p:pic>
    </p:spTree>
    <p:extLst>
      <p:ext uri="{BB962C8B-B14F-4D97-AF65-F5344CB8AC3E}">
        <p14:creationId xmlns:p14="http://schemas.microsoft.com/office/powerpoint/2010/main" val="3918615243"/>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5" cy="6857998"/>
          </a:xfrm>
          <a:prstGeom prst="rect">
            <a:avLst/>
          </a:prstGeom>
          <a:ln>
            <a:solidFill>
              <a:schemeClr val="tx1"/>
            </a:solidFill>
          </a:ln>
        </p:spPr>
      </p:pic>
      <p:sp>
        <p:nvSpPr>
          <p:cNvPr id="4" name="Rectangle 3">
            <a:extLst>
              <a:ext uri="{FF2B5EF4-FFF2-40B4-BE49-F238E27FC236}">
                <a16:creationId xmlns:a16="http://schemas.microsoft.com/office/drawing/2014/main" id="{2433C9D1-EC78-4ACF-A8FA-610E0E3B12DA}"/>
              </a:ext>
            </a:extLst>
          </p:cNvPr>
          <p:cNvSpPr/>
          <p:nvPr/>
        </p:nvSpPr>
        <p:spPr bwMode="auto">
          <a:xfrm>
            <a:off x="4414771" y="5523637"/>
            <a:ext cx="4236860" cy="144815"/>
          </a:xfrm>
          <a:prstGeom prst="rect">
            <a:avLst/>
          </a:prstGeom>
          <a:no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6060568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6" y="1905086"/>
            <a:ext cx="6362887" cy="3877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“genuine references to knowing”?</a:t>
            </a:r>
          </a:p>
        </p:txBody>
      </p:sp>
      <p:pic>
        <p:nvPicPr>
          <p:cNvPr id="3" name="Picture 2" descr="Chart, bar chart&#10;&#10;Description automatically generated">
            <a:extLst>
              <a:ext uri="{FF2B5EF4-FFF2-40B4-BE49-F238E27FC236}">
                <a16:creationId xmlns:a16="http://schemas.microsoft.com/office/drawing/2014/main" id="{2079BFC0-1EEA-41DC-A5F7-C9A89F91B2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2840" y="2746668"/>
            <a:ext cx="4948518" cy="3099016"/>
          </a:xfrm>
          <a:prstGeom prst="rect">
            <a:avLst/>
          </a:prstGeom>
          <a:ln>
            <a:solidFill>
              <a:schemeClr val="tx1"/>
            </a:solidFill>
          </a:ln>
        </p:spPr>
      </p:pic>
      <p:sp>
        <p:nvSpPr>
          <p:cNvPr id="4" name="Oval 3">
            <a:extLst>
              <a:ext uri="{FF2B5EF4-FFF2-40B4-BE49-F238E27FC236}">
                <a16:creationId xmlns:a16="http://schemas.microsoft.com/office/drawing/2014/main" id="{C84DDF84-35D8-4ED0-AE53-A77C2C3CCE9B}"/>
              </a:ext>
            </a:extLst>
          </p:cNvPr>
          <p:cNvSpPr/>
          <p:nvPr/>
        </p:nvSpPr>
        <p:spPr bwMode="auto">
          <a:xfrm>
            <a:off x="3430034" y="3347283"/>
            <a:ext cx="550295" cy="2230143"/>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solidFill>
                <a:schemeClr val="tx1"/>
              </a:solidFill>
              <a:effectLst/>
              <a:latin typeface="Arial" charset="0"/>
            </a:endParaRPr>
          </a:p>
        </p:txBody>
      </p:sp>
      <p:sp>
        <p:nvSpPr>
          <p:cNvPr id="5" name="Callout: Left Arrow 4">
            <a:extLst>
              <a:ext uri="{FF2B5EF4-FFF2-40B4-BE49-F238E27FC236}">
                <a16:creationId xmlns:a16="http://schemas.microsoft.com/office/drawing/2014/main" id="{BE246BA6-8A7E-4E0F-822E-4144CEC9FB49}"/>
              </a:ext>
            </a:extLst>
          </p:cNvPr>
          <p:cNvSpPr/>
          <p:nvPr/>
        </p:nvSpPr>
        <p:spPr bwMode="auto">
          <a:xfrm>
            <a:off x="5523638" y="2991453"/>
            <a:ext cx="1617785" cy="1199892"/>
          </a:xfrm>
          <a:prstGeom prst="leftArrowCallou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6" name="Callout: Left Arrow 5">
            <a:extLst>
              <a:ext uri="{FF2B5EF4-FFF2-40B4-BE49-F238E27FC236}">
                <a16:creationId xmlns:a16="http://schemas.microsoft.com/office/drawing/2014/main" id="{7A424CE2-2DF4-4854-BABA-3D48485D006E}"/>
              </a:ext>
            </a:extLst>
          </p:cNvPr>
          <p:cNvSpPr/>
          <p:nvPr/>
        </p:nvSpPr>
        <p:spPr bwMode="auto">
          <a:xfrm rot="20139187">
            <a:off x="4240996" y="2906569"/>
            <a:ext cx="3591400" cy="587533"/>
          </a:xfrm>
          <a:prstGeom prst="leftArrowCallout">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solidFill>
                  <a:schemeClr val="tx1"/>
                </a:solidFill>
                <a:effectLst/>
                <a:latin typeface="Arial" charset="0"/>
              </a:rPr>
              <a:t>“I know that it’s sunny”; </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solidFill>
                  <a:schemeClr val="tx1"/>
                </a:solidFill>
                <a:effectLst/>
                <a:latin typeface="Arial" charset="0"/>
              </a:rPr>
              <a:t>“I know it’s sunny”</a:t>
            </a:r>
          </a:p>
        </p:txBody>
      </p:sp>
      <p:sp>
        <p:nvSpPr>
          <p:cNvPr id="11" name="Callout: Left Arrow 10">
            <a:extLst>
              <a:ext uri="{FF2B5EF4-FFF2-40B4-BE49-F238E27FC236}">
                <a16:creationId xmlns:a16="http://schemas.microsoft.com/office/drawing/2014/main" id="{40D6EF44-CE98-4D59-AE3E-222E59371E81}"/>
              </a:ext>
            </a:extLst>
          </p:cNvPr>
          <p:cNvSpPr/>
          <p:nvPr/>
        </p:nvSpPr>
        <p:spPr bwMode="auto">
          <a:xfrm rot="20139187">
            <a:off x="4958712" y="3266050"/>
            <a:ext cx="3591400" cy="584775"/>
          </a:xfrm>
          <a:prstGeom prst="leftArrowCallout">
            <a:avLst/>
          </a:prstGeom>
          <a:solidFill>
            <a:schemeClr val="bg1">
              <a:lumMod val="85000"/>
            </a:schemeClr>
          </a:solidFill>
          <a:ln w="9525"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solidFill>
                  <a:schemeClr val="tx1"/>
                </a:solidFill>
                <a:effectLst/>
                <a:latin typeface="Arial" charset="0"/>
              </a:rPr>
              <a:t>“I know when </a:t>
            </a:r>
            <a:r>
              <a:rPr lang="en-US" dirty="0">
                <a:latin typeface="Arial" charset="0"/>
              </a:rPr>
              <a:t>it </a:t>
            </a:r>
            <a:r>
              <a:rPr kumimoji="0" lang="en-US" sz="1600" b="0" i="0" u="none" strike="noStrike" cap="none" normalizeH="0" baseline="0" dirty="0">
                <a:solidFill>
                  <a:schemeClr val="tx1"/>
                </a:solidFill>
                <a:effectLst/>
                <a:latin typeface="Arial" charset="0"/>
              </a:rPr>
              <a:t>closes”; </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solidFill>
                  <a:schemeClr val="tx1"/>
                </a:solidFill>
                <a:effectLst/>
                <a:latin typeface="Arial" charset="0"/>
              </a:rPr>
              <a:t>“I know who killed him”</a:t>
            </a:r>
          </a:p>
        </p:txBody>
      </p:sp>
      <p:sp>
        <p:nvSpPr>
          <p:cNvPr id="12" name="Callout: Left Arrow 11">
            <a:extLst>
              <a:ext uri="{FF2B5EF4-FFF2-40B4-BE49-F238E27FC236}">
                <a16:creationId xmlns:a16="http://schemas.microsoft.com/office/drawing/2014/main" id="{6F077DBD-A258-4F97-819B-614A071B7691}"/>
              </a:ext>
            </a:extLst>
          </p:cNvPr>
          <p:cNvSpPr/>
          <p:nvPr/>
        </p:nvSpPr>
        <p:spPr bwMode="auto">
          <a:xfrm rot="20139187">
            <a:off x="5544081" y="3702404"/>
            <a:ext cx="3537615" cy="598010"/>
          </a:xfrm>
          <a:prstGeom prst="leftArrowCallout">
            <a:avLst>
              <a:gd name="adj1" fmla="val 25000"/>
              <a:gd name="adj2" fmla="val 25000"/>
              <a:gd name="adj3" fmla="val 25000"/>
              <a:gd name="adj4" fmla="val 68706"/>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“…at a site now known </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as Blackbeard’s Point…”</a:t>
            </a:r>
          </a:p>
        </p:txBody>
      </p:sp>
      <p:sp>
        <p:nvSpPr>
          <p:cNvPr id="13" name="Callout: Left Arrow 12">
            <a:extLst>
              <a:ext uri="{FF2B5EF4-FFF2-40B4-BE49-F238E27FC236}">
                <a16:creationId xmlns:a16="http://schemas.microsoft.com/office/drawing/2014/main" id="{98B7E434-7C1B-41F2-A6D9-4A47C61FDE9C}"/>
              </a:ext>
            </a:extLst>
          </p:cNvPr>
          <p:cNvSpPr/>
          <p:nvPr/>
        </p:nvSpPr>
        <p:spPr bwMode="auto">
          <a:xfrm rot="1607238">
            <a:off x="5998105" y="6024303"/>
            <a:ext cx="3591400" cy="584775"/>
          </a:xfrm>
          <a:prstGeom prst="leftArrowCallout">
            <a:avLst>
              <a:gd name="adj1" fmla="val 25000"/>
              <a:gd name="adj2" fmla="val 25000"/>
              <a:gd name="adj3" fmla="val 25000"/>
              <a:gd name="adj4" fmla="val 90376"/>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“I know her”;</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lang="en-US" dirty="0">
                <a:latin typeface="Arial" charset="0"/>
              </a:rPr>
              <a:t>“I know Nat”</a:t>
            </a:r>
            <a:endParaRPr kumimoji="0" lang="en-US" sz="1600" b="0" i="0" u="none" strike="noStrike" cap="none" normalizeH="0" baseline="0" dirty="0">
              <a:ln>
                <a:noFill/>
              </a:ln>
              <a:solidFill>
                <a:schemeClr val="tx1"/>
              </a:solidFill>
              <a:effectLst/>
              <a:latin typeface="Arial" charset="0"/>
            </a:endParaRPr>
          </a:p>
        </p:txBody>
      </p:sp>
      <p:sp>
        <p:nvSpPr>
          <p:cNvPr id="14" name="Callout: Left Arrow 13">
            <a:extLst>
              <a:ext uri="{FF2B5EF4-FFF2-40B4-BE49-F238E27FC236}">
                <a16:creationId xmlns:a16="http://schemas.microsoft.com/office/drawing/2014/main" id="{73F1A50F-0EAA-47E2-B701-A218E5E508A0}"/>
              </a:ext>
            </a:extLst>
          </p:cNvPr>
          <p:cNvSpPr/>
          <p:nvPr/>
        </p:nvSpPr>
        <p:spPr bwMode="auto">
          <a:xfrm rot="1607238">
            <a:off x="6873444" y="5872012"/>
            <a:ext cx="3591400" cy="584775"/>
          </a:xfrm>
          <a:prstGeom prst="leftArrowCallout">
            <a:avLst>
              <a:gd name="adj1" fmla="val 25000"/>
              <a:gd name="adj2" fmla="val 25000"/>
              <a:gd name="adj3" fmla="val 25000"/>
              <a:gd name="adj4" fmla="val 91244"/>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“Kim knows the </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kumimoji="0" lang="en-US" sz="1600" b="0" i="0" u="none" strike="noStrike" cap="none" normalizeH="0" baseline="0" dirty="0">
                <a:ln>
                  <a:noFill/>
                </a:ln>
                <a:solidFill>
                  <a:schemeClr val="tx1"/>
                </a:solidFill>
                <a:effectLst/>
                <a:latin typeface="Arial" charset="0"/>
              </a:rPr>
              <a:t>governor of CA”</a:t>
            </a:r>
          </a:p>
        </p:txBody>
      </p:sp>
      <p:sp>
        <p:nvSpPr>
          <p:cNvPr id="15" name="Callout: Left Arrow 14">
            <a:extLst>
              <a:ext uri="{FF2B5EF4-FFF2-40B4-BE49-F238E27FC236}">
                <a16:creationId xmlns:a16="http://schemas.microsoft.com/office/drawing/2014/main" id="{A3C2D5AD-A640-4190-9B7E-5E57B9EAC814}"/>
              </a:ext>
            </a:extLst>
          </p:cNvPr>
          <p:cNvSpPr/>
          <p:nvPr/>
        </p:nvSpPr>
        <p:spPr bwMode="auto">
          <a:xfrm rot="1607238">
            <a:off x="7436623" y="5560764"/>
            <a:ext cx="3591400" cy="584775"/>
          </a:xfrm>
          <a:prstGeom prst="leftArrowCallout">
            <a:avLst>
              <a:gd name="adj1" fmla="val 25000"/>
              <a:gd name="adj2" fmla="val 25000"/>
              <a:gd name="adj3" fmla="val 25000"/>
              <a:gd name="adj4" fmla="val 91569"/>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lang="en-US" dirty="0">
                <a:latin typeface="Arial" charset="0"/>
              </a:rPr>
              <a:t>“For all </a:t>
            </a:r>
          </a:p>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r>
              <a:rPr lang="en-US" dirty="0">
                <a:latin typeface="Arial" charset="0"/>
              </a:rPr>
              <a:t>I know…”</a:t>
            </a:r>
            <a:endParaRPr kumimoji="0" lang="en-US" sz="1600" b="0" i="0" u="none" strike="noStrike" cap="none" normalizeH="0" baseline="0" dirty="0">
              <a:ln>
                <a:noFill/>
              </a:ln>
              <a:solidFill>
                <a:schemeClr val="tx1"/>
              </a:solidFill>
              <a:effectLst/>
              <a:latin typeface="Arial" charset="0"/>
            </a:endParaRPr>
          </a:p>
        </p:txBody>
      </p:sp>
      <p:sp>
        <p:nvSpPr>
          <p:cNvPr id="16" name="Oval 15">
            <a:extLst>
              <a:ext uri="{FF2B5EF4-FFF2-40B4-BE49-F238E27FC236}">
                <a16:creationId xmlns:a16="http://schemas.microsoft.com/office/drawing/2014/main" id="{CE0CBDDC-3744-4F69-AAC3-09834E316267}"/>
              </a:ext>
            </a:extLst>
          </p:cNvPr>
          <p:cNvSpPr/>
          <p:nvPr/>
        </p:nvSpPr>
        <p:spPr bwMode="auto">
          <a:xfrm>
            <a:off x="5183697" y="4438370"/>
            <a:ext cx="723552" cy="1103543"/>
          </a:xfrm>
          <a:prstGeom prst="ellipse">
            <a:avLst/>
          </a:prstGeom>
          <a:noFill/>
          <a:ln w="38100" cap="flat" cmpd="sng" algn="ctr">
            <a:solidFill>
              <a:srgbClr val="C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solidFill>
                <a:schemeClr val="tx1"/>
              </a:solidFill>
              <a:effectLst/>
              <a:latin typeface="Arial" charset="0"/>
            </a:endParaRPr>
          </a:p>
        </p:txBody>
      </p:sp>
    </p:spTree>
    <p:extLst>
      <p:ext uri="{BB962C8B-B14F-4D97-AF65-F5344CB8AC3E}">
        <p14:creationId xmlns:p14="http://schemas.microsoft.com/office/powerpoint/2010/main" val="234181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1" grpId="0" animBg="1"/>
      <p:bldP spid="12" grpId="0" animBg="1"/>
      <p:bldP spid="13" grpId="0" animBg="1"/>
      <p:bldP spid="14" grpId="0" animBg="1"/>
      <p:bldP spid="15" grpId="0" animBg="1"/>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7" name="Picture 2" descr="Dr Kathryn B. Francis – University of Reading">
            <a:extLst>
              <a:ext uri="{FF2B5EF4-FFF2-40B4-BE49-F238E27FC236}">
                <a16:creationId xmlns:a16="http://schemas.microsoft.com/office/drawing/2014/main" id="{92E41ADA-748B-40DC-AADE-30E0ADA739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026" y="4244463"/>
            <a:ext cx="2114550" cy="2381250"/>
          </a:xfrm>
          <a:prstGeom prst="rect">
            <a:avLst/>
          </a:prstGeom>
          <a:noFill/>
          <a:extLst>
            <a:ext uri="{909E8E84-426E-40DD-AFC4-6F175D3DCCD1}">
              <a14:hiddenFill xmlns:a14="http://schemas.microsoft.com/office/drawing/2010/main">
                <a:solidFill>
                  <a:srgbClr val="FFFFFF"/>
                </a:solidFill>
              </a14:hiddenFill>
            </a:ext>
          </a:extLst>
        </p:spPr>
      </p:pic>
      <p:sp>
        <p:nvSpPr>
          <p:cNvPr id="2" name="Speech Bubble: Rectangle 1">
            <a:extLst>
              <a:ext uri="{FF2B5EF4-FFF2-40B4-BE49-F238E27FC236}">
                <a16:creationId xmlns:a16="http://schemas.microsoft.com/office/drawing/2014/main" id="{CA2D5B9D-A9DA-4920-817B-C37F65F8E91F}"/>
              </a:ext>
            </a:extLst>
          </p:cNvPr>
          <p:cNvSpPr/>
          <p:nvPr/>
        </p:nvSpPr>
        <p:spPr bwMode="auto">
          <a:xfrm>
            <a:off x="3363834" y="1524996"/>
            <a:ext cx="5610526" cy="5173707"/>
          </a:xfrm>
          <a:prstGeom prst="wedgeRectCallout">
            <a:avLst>
              <a:gd name="adj1" fmla="val -71298"/>
              <a:gd name="adj2" fmla="val 24737"/>
            </a:avLst>
          </a:prstGeom>
          <a:solidFill>
            <a:schemeClr val="bg1">
              <a:lumMod val="85000"/>
            </a:schemeClr>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5" name="Text Box 2">
            <a:extLst>
              <a:ext uri="{FF2B5EF4-FFF2-40B4-BE49-F238E27FC236}">
                <a16:creationId xmlns:a16="http://schemas.microsoft.com/office/drawing/2014/main" id="{B1AD5B3C-A8C1-4C40-8636-EA54A80C4FDE}"/>
              </a:ext>
            </a:extLst>
          </p:cNvPr>
          <p:cNvSpPr txBox="1">
            <a:spLocks noChangeArrowheads="1"/>
          </p:cNvSpPr>
          <p:nvPr/>
        </p:nvSpPr>
        <p:spPr bwMode="auto">
          <a:xfrm>
            <a:off x="3041105" y="1630451"/>
            <a:ext cx="575947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In addition to addressing general worries about the reliability and verifiability of armchair frequency judgments, looking at samples drawn from </a:t>
            </a:r>
            <a:r>
              <a:rPr lang="en-US" altLang="zh-CN" sz="2000" b="1" dirty="0">
                <a:solidFill>
                  <a:srgbClr val="C00000"/>
                </a:solidFill>
                <a:ea typeface="宋体" panose="02010600030101010101" pitchFamily="2" charset="-122"/>
              </a:rPr>
              <a:t>linguistic corpora can reveal new facts</a:t>
            </a:r>
            <a:r>
              <a:rPr lang="en-US" altLang="zh-CN" sz="2000" dirty="0">
                <a:ea typeface="宋体" panose="02010600030101010101" pitchFamily="2" charset="-122"/>
              </a:rPr>
              <a:t> about the way linguistic expressions are used that have so far flown below philosophers’ radar. For example, while philosophers have devoted a great deal of attention to knowledge-that, knowledge-</a:t>
            </a:r>
            <a:r>
              <a:rPr lang="en-US" altLang="zh-CN" sz="2000" dirty="0" err="1">
                <a:ea typeface="宋体" panose="02010600030101010101" pitchFamily="2" charset="-122"/>
              </a:rPr>
              <a:t>wh</a:t>
            </a:r>
            <a:r>
              <a:rPr lang="en-US" altLang="zh-CN" sz="2000" dirty="0">
                <a:ea typeface="宋体" panose="02010600030101010101" pitchFamily="2" charset="-122"/>
              </a:rPr>
              <a:t>, and objectual knowledge, so far they have </a:t>
            </a:r>
            <a:r>
              <a:rPr lang="en-US" altLang="zh-CN" sz="2000" b="1" dirty="0">
                <a:solidFill>
                  <a:srgbClr val="C00000"/>
                </a:solidFill>
                <a:ea typeface="宋体" panose="02010600030101010101" pitchFamily="2" charset="-122"/>
              </a:rPr>
              <a:t>not discussed cases of knowledge + prepositional phrase complements</a:t>
            </a:r>
            <a:r>
              <a:rPr lang="en-US" altLang="zh-CN" sz="2000" dirty="0">
                <a:ea typeface="宋体" panose="02010600030101010101" pitchFamily="2" charset="-122"/>
              </a:rPr>
              <a:t>.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A cursory look at occurrences of [know] in COCA reveals that such occurrences are roughly as frequent as occurrences of objectual knowledge. And most striking of all, </a:t>
            </a:r>
            <a:r>
              <a:rPr lang="en-US" altLang="zh-CN" sz="2000" b="1" dirty="0">
                <a:solidFill>
                  <a:srgbClr val="C00000"/>
                </a:solidFill>
                <a:ea typeface="宋体" panose="02010600030101010101" pitchFamily="2" charset="-122"/>
              </a:rPr>
              <a:t>philosophers have so far not discussed discourse marking uses of [know]</a:t>
            </a:r>
            <a:r>
              <a:rPr lang="en-US" altLang="zh-CN" sz="2000" dirty="0">
                <a:ea typeface="宋体" panose="02010600030101010101" pitchFamily="2" charset="-122"/>
              </a:rPr>
              <a:t>, even though such uses are the most frequent occurrences of [know] in COCA. (22)</a:t>
            </a:r>
            <a:endParaRPr lang="en-US" altLang="zh-CN" sz="2000" dirty="0">
              <a:solidFill>
                <a:srgbClr val="990000"/>
              </a:solidFill>
              <a:ea typeface="宋体" panose="02010600030101010101" pitchFamily="2" charset="-122"/>
            </a:endParaRPr>
          </a:p>
        </p:txBody>
      </p:sp>
    </p:spTree>
    <p:extLst>
      <p:ext uri="{BB962C8B-B14F-4D97-AF65-F5344CB8AC3E}">
        <p14:creationId xmlns:p14="http://schemas.microsoft.com/office/powerpoint/2010/main" val="3412188381"/>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3033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Another example looking at “know,” this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time using a specialty corpus (CHILDES).</a:t>
            </a:r>
          </a:p>
        </p:txBody>
      </p:sp>
      <p:pic>
        <p:nvPicPr>
          <p:cNvPr id="3" name="Picture 2" descr="Graphical user interface, text, application&#10;&#10;Description automatically generated">
            <a:extLst>
              <a:ext uri="{FF2B5EF4-FFF2-40B4-BE49-F238E27FC236}">
                <a16:creationId xmlns:a16="http://schemas.microsoft.com/office/drawing/2014/main" id="{E4695572-4C77-453C-9113-B9456B857B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4522" y="2958352"/>
            <a:ext cx="5455157" cy="4814047"/>
          </a:xfrm>
          <a:prstGeom prst="rect">
            <a:avLst/>
          </a:prstGeom>
          <a:ln>
            <a:solidFill>
              <a:schemeClr val="tx1"/>
            </a:solidFill>
          </a:ln>
        </p:spPr>
      </p:pic>
    </p:spTree>
    <p:extLst>
      <p:ext uri="{BB962C8B-B14F-4D97-AF65-F5344CB8AC3E}">
        <p14:creationId xmlns:p14="http://schemas.microsoft.com/office/powerpoint/2010/main" val="1879466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3" y="1809326"/>
            <a:ext cx="6886771"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Rough idea: skepticism is naturally compelling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because we tend to have an </a:t>
            </a:r>
            <a:r>
              <a:rPr lang="en-US" altLang="zh-CN" sz="2400" b="1" dirty="0">
                <a:solidFill>
                  <a:srgbClr val="C00000"/>
                </a:solidFill>
                <a:ea typeface="宋体" panose="02010600030101010101" pitchFamily="2" charset="-122"/>
              </a:rPr>
              <a:t>infallibilist concept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of knowledge, such that if </a:t>
            </a:r>
            <a:r>
              <a:rPr lang="en-US" altLang="zh-CN" sz="2400" b="1" dirty="0">
                <a:solidFill>
                  <a:srgbClr val="C00000"/>
                </a:solidFill>
                <a:ea typeface="宋体" panose="02010600030101010101" pitchFamily="2" charset="-122"/>
              </a:rPr>
              <a:t>S</a:t>
            </a:r>
            <a:r>
              <a:rPr lang="en-US" altLang="zh-CN" sz="2400" dirty="0">
                <a:ea typeface="宋体" panose="02010600030101010101" pitchFamily="2" charset="-122"/>
              </a:rPr>
              <a:t> knows </a:t>
            </a:r>
            <a:r>
              <a:rPr lang="en-US" altLang="zh-CN" sz="2400" b="1" dirty="0">
                <a:solidFill>
                  <a:srgbClr val="C00000"/>
                </a:solidFill>
                <a:ea typeface="宋体" panose="02010600030101010101" pitchFamily="2" charset="-122"/>
              </a:rPr>
              <a:t>P</a:t>
            </a:r>
            <a:r>
              <a:rPr lang="en-US" altLang="zh-CN" sz="2400" dirty="0">
                <a:ea typeface="宋体" panose="02010600030101010101" pitchFamily="2" charset="-122"/>
              </a:rPr>
              <a:t>, then </a:t>
            </a:r>
            <a:r>
              <a:rPr lang="en-US" altLang="zh-CN" sz="2400" b="1" dirty="0">
                <a:solidFill>
                  <a:srgbClr val="C00000"/>
                </a:solidFill>
                <a:ea typeface="宋体" panose="02010600030101010101" pitchFamily="2" charset="-122"/>
              </a:rPr>
              <a:t>S</a:t>
            </a:r>
            <a:r>
              <a:rPr lang="en-US" altLang="zh-CN" sz="2400" dirty="0">
                <a:ea typeface="宋体" panose="02010600030101010101" pitchFamily="2" charset="-122"/>
              </a:rPr>
              <a:t>’s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epistemic state guarantees </a:t>
            </a:r>
            <a:r>
              <a:rPr lang="en-US" altLang="zh-CN" sz="2400" b="1" dirty="0">
                <a:solidFill>
                  <a:srgbClr val="C00000"/>
                </a:solidFill>
                <a:ea typeface="宋体" panose="02010600030101010101" pitchFamily="2" charset="-122"/>
              </a:rPr>
              <a:t>P</a:t>
            </a:r>
            <a:r>
              <a:rPr lang="en-US" altLang="zh-CN" sz="2400" dirty="0">
                <a:ea typeface="宋体" panose="02010600030101010101" pitchFamily="2" charset="-122"/>
              </a:rPr>
              <a:t>.</a:t>
            </a:r>
          </a:p>
        </p:txBody>
      </p:sp>
      <p:sp>
        <p:nvSpPr>
          <p:cNvPr id="4" name="Text Box 2">
            <a:extLst>
              <a:ext uri="{FF2B5EF4-FFF2-40B4-BE49-F238E27FC236}">
                <a16:creationId xmlns:a16="http://schemas.microsoft.com/office/drawing/2014/main" id="{11D06D37-63E2-4CE4-9C2B-BD3B12C93F0A}"/>
              </a:ext>
            </a:extLst>
          </p:cNvPr>
          <p:cNvSpPr txBox="1">
            <a:spLocks noChangeArrowheads="1"/>
          </p:cNvSpPr>
          <p:nvPr/>
        </p:nvSpPr>
        <p:spPr bwMode="auto">
          <a:xfrm>
            <a:off x="2149652" y="3736737"/>
            <a:ext cx="67047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Call on learning theory and corpus evidence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to provide support for </a:t>
            </a:r>
            <a:r>
              <a:rPr lang="en-US" altLang="zh-CN" sz="2400" b="1" dirty="0">
                <a:solidFill>
                  <a:srgbClr val="C00000"/>
                </a:solidFill>
                <a:ea typeface="宋体" panose="02010600030101010101" pitchFamily="2" charset="-122"/>
              </a:rPr>
              <a:t>Folk Infallibilism</a:t>
            </a:r>
            <a:r>
              <a:rPr lang="en-US" altLang="zh-CN" sz="2400" dirty="0">
                <a:ea typeface="宋体" panose="02010600030101010101" pitchFamily="2" charset="-122"/>
              </a:rPr>
              <a:t>:</a:t>
            </a:r>
          </a:p>
        </p:txBody>
      </p:sp>
      <p:sp>
        <p:nvSpPr>
          <p:cNvPr id="5" name="Text Box 2">
            <a:extLst>
              <a:ext uri="{FF2B5EF4-FFF2-40B4-BE49-F238E27FC236}">
                <a16:creationId xmlns:a16="http://schemas.microsoft.com/office/drawing/2014/main" id="{AE21CA61-E392-4BB4-9A9A-C3280B4BFCEA}"/>
              </a:ext>
            </a:extLst>
          </p:cNvPr>
          <p:cNvSpPr txBox="1">
            <a:spLocks noChangeArrowheads="1"/>
          </p:cNvSpPr>
          <p:nvPr/>
        </p:nvSpPr>
        <p:spPr bwMode="auto">
          <a:xfrm>
            <a:off x="2149653" y="4691823"/>
            <a:ext cx="6621968"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200" dirty="0">
                <a:ea typeface="宋体" panose="02010600030101010101" pitchFamily="2" charset="-122"/>
              </a:rPr>
              <a:t>“If we can determine the conception of knowledge </a:t>
            </a:r>
          </a:p>
          <a:p>
            <a:pPr eaLnBrk="1" hangingPunct="1">
              <a:spcBef>
                <a:spcPct val="0"/>
              </a:spcBef>
              <a:buClr>
                <a:srgbClr val="990000"/>
              </a:buClr>
              <a:buFont typeface="Wingdings" panose="05000000000000000000" pitchFamily="2" charset="2"/>
              <a:buNone/>
            </a:pPr>
            <a:r>
              <a:rPr lang="en-US" altLang="zh-CN" sz="2200" dirty="0">
                <a:ea typeface="宋体" panose="02010600030101010101" pitchFamily="2" charset="-122"/>
              </a:rPr>
              <a:t>that a child </a:t>
            </a:r>
            <a:r>
              <a:rPr lang="en-US" altLang="zh-CN" sz="2200" i="1" dirty="0">
                <a:ea typeface="宋体" panose="02010600030101010101" pitchFamily="2" charset="-122"/>
              </a:rPr>
              <a:t>should</a:t>
            </a:r>
            <a:r>
              <a:rPr lang="en-US" altLang="zh-CN" sz="2200" dirty="0">
                <a:ea typeface="宋体" panose="02010600030101010101" pitchFamily="2" charset="-122"/>
              </a:rPr>
              <a:t> learn, given the evidence, </a:t>
            </a:r>
          </a:p>
          <a:p>
            <a:pPr eaLnBrk="1" hangingPunct="1">
              <a:spcBef>
                <a:spcPct val="0"/>
              </a:spcBef>
              <a:buClr>
                <a:srgbClr val="990000"/>
              </a:buClr>
              <a:buFont typeface="Wingdings" panose="05000000000000000000" pitchFamily="2" charset="2"/>
              <a:buNone/>
            </a:pPr>
            <a:r>
              <a:rPr lang="en-US" altLang="zh-CN" sz="2200" dirty="0">
                <a:ea typeface="宋体" panose="02010600030101010101" pitchFamily="2" charset="-122"/>
              </a:rPr>
              <a:t>that will provide some reason to think that this</a:t>
            </a:r>
          </a:p>
          <a:p>
            <a:pPr eaLnBrk="1" hangingPunct="1">
              <a:spcBef>
                <a:spcPct val="0"/>
              </a:spcBef>
              <a:buClr>
                <a:srgbClr val="990000"/>
              </a:buClr>
              <a:buFont typeface="Wingdings" panose="05000000000000000000" pitchFamily="2" charset="2"/>
              <a:buNone/>
            </a:pPr>
            <a:r>
              <a:rPr lang="en-US" altLang="zh-CN" sz="2200" dirty="0">
                <a:ea typeface="宋体" panose="02010600030101010101" pitchFamily="2" charset="-122"/>
              </a:rPr>
              <a:t> is the conception he/she does learn.” (404) </a:t>
            </a:r>
          </a:p>
        </p:txBody>
      </p:sp>
    </p:spTree>
    <p:extLst>
      <p:ext uri="{BB962C8B-B14F-4D97-AF65-F5344CB8AC3E}">
        <p14:creationId xmlns:p14="http://schemas.microsoft.com/office/powerpoint/2010/main" val="1564400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3" y="1809326"/>
            <a:ext cx="647301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The Size Principle</a:t>
            </a:r>
          </a:p>
        </p:txBody>
      </p:sp>
      <p:sp>
        <p:nvSpPr>
          <p:cNvPr id="6" name="Text Box 2">
            <a:extLst>
              <a:ext uri="{FF2B5EF4-FFF2-40B4-BE49-F238E27FC236}">
                <a16:creationId xmlns:a16="http://schemas.microsoft.com/office/drawing/2014/main" id="{61C27412-C7AC-494D-B16F-FF695933E23D}"/>
              </a:ext>
            </a:extLst>
          </p:cNvPr>
          <p:cNvSpPr txBox="1">
            <a:spLocks noChangeArrowheads="1"/>
          </p:cNvSpPr>
          <p:nvPr/>
        </p:nvSpPr>
        <p:spPr bwMode="auto">
          <a:xfrm>
            <a:off x="2149652" y="2424226"/>
            <a:ext cx="67047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Xu and Tenenbaum (2007): Children only need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a few positive examples to learn the word “dog.”</a:t>
            </a:r>
          </a:p>
        </p:txBody>
      </p:sp>
      <p:pic>
        <p:nvPicPr>
          <p:cNvPr id="60418" name="Picture 2" descr="Dalmatian Breed Information">
            <a:extLst>
              <a:ext uri="{FF2B5EF4-FFF2-40B4-BE49-F238E27FC236}">
                <a16:creationId xmlns:a16="http://schemas.microsoft.com/office/drawing/2014/main" id="{8F3815B5-C2BA-478C-90C3-8E33E85F16D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508" r="8792"/>
          <a:stretch/>
        </p:blipFill>
        <p:spPr bwMode="auto">
          <a:xfrm>
            <a:off x="2090596" y="3385735"/>
            <a:ext cx="2283931" cy="1754316"/>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Terrier Dog Breeds">
            <a:extLst>
              <a:ext uri="{FF2B5EF4-FFF2-40B4-BE49-F238E27FC236}">
                <a16:creationId xmlns:a16="http://schemas.microsoft.com/office/drawing/2014/main" id="{D911C8FE-0822-4DA3-8CBD-25DC907496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913" r="19974"/>
          <a:stretch/>
        </p:blipFill>
        <p:spPr bwMode="auto">
          <a:xfrm>
            <a:off x="4374527" y="3389873"/>
            <a:ext cx="2023265" cy="1747320"/>
          </a:xfrm>
          <a:prstGeom prst="rect">
            <a:avLst/>
          </a:prstGeom>
          <a:noFill/>
          <a:extLst>
            <a:ext uri="{909E8E84-426E-40DD-AFC4-6F175D3DCCD1}">
              <a14:hiddenFill xmlns:a14="http://schemas.microsoft.com/office/drawing/2010/main">
                <a:solidFill>
                  <a:srgbClr val="FFFFFF"/>
                </a:solidFill>
              </a14:hiddenFill>
            </a:ext>
          </a:extLst>
        </p:spPr>
      </p:pic>
      <p:pic>
        <p:nvPicPr>
          <p:cNvPr id="60422" name="Picture 6" descr="How Your Mutt is Undeniably One of a Kind | Mars, Incorporated">
            <a:extLst>
              <a:ext uri="{FF2B5EF4-FFF2-40B4-BE49-F238E27FC236}">
                <a16:creationId xmlns:a16="http://schemas.microsoft.com/office/drawing/2014/main" id="{5A9E21D3-9505-43C8-91AF-03D6396BE0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276"/>
          <a:stretch/>
        </p:blipFill>
        <p:spPr bwMode="auto">
          <a:xfrm>
            <a:off x="6392525" y="3389873"/>
            <a:ext cx="2507359" cy="1753481"/>
          </a:xfrm>
          <a:prstGeom prst="rect">
            <a:avLst/>
          </a:prstGeom>
          <a:noFill/>
          <a:extLst>
            <a:ext uri="{909E8E84-426E-40DD-AFC4-6F175D3DCCD1}">
              <a14:hiddenFill xmlns:a14="http://schemas.microsoft.com/office/drawing/2010/main">
                <a:solidFill>
                  <a:srgbClr val="FFFFFF"/>
                </a:solidFill>
              </a14:hiddenFill>
            </a:ext>
          </a:extLst>
        </p:spPr>
      </p:pic>
      <p:sp>
        <p:nvSpPr>
          <p:cNvPr id="10" name="Text Box 2">
            <a:extLst>
              <a:ext uri="{FF2B5EF4-FFF2-40B4-BE49-F238E27FC236}">
                <a16:creationId xmlns:a16="http://schemas.microsoft.com/office/drawing/2014/main" id="{1790FF7A-6340-4CA5-9651-6B8140C97476}"/>
              </a:ext>
            </a:extLst>
          </p:cNvPr>
          <p:cNvSpPr txBox="1">
            <a:spLocks noChangeArrowheads="1"/>
          </p:cNvSpPr>
          <p:nvPr/>
        </p:nvSpPr>
        <p:spPr bwMode="auto">
          <a:xfrm>
            <a:off x="2149652" y="5423798"/>
            <a:ext cx="670471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Compatible with </a:t>
            </a:r>
            <a:r>
              <a:rPr lang="en-US" altLang="zh-CN" sz="2400" i="1" dirty="0">
                <a:ea typeface="宋体" panose="02010600030101010101" pitchFamily="2" charset="-122"/>
              </a:rPr>
              <a:t>animal</a:t>
            </a:r>
            <a:r>
              <a:rPr lang="en-US" altLang="zh-CN" sz="2400" dirty="0">
                <a:ea typeface="宋体" panose="02010600030101010101" pitchFamily="2" charset="-122"/>
              </a:rPr>
              <a:t>, </a:t>
            </a:r>
            <a:r>
              <a:rPr lang="en-US" altLang="zh-CN" sz="2400" i="1" dirty="0">
                <a:ea typeface="宋体" panose="02010600030101010101" pitchFamily="2" charset="-122"/>
              </a:rPr>
              <a:t>living being</a:t>
            </a:r>
            <a:r>
              <a:rPr lang="en-US" altLang="zh-CN" sz="2400" dirty="0">
                <a:ea typeface="宋体" panose="02010600030101010101" pitchFamily="2" charset="-122"/>
              </a:rPr>
              <a:t>, etc.,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but don’t need negative instances. </a:t>
            </a:r>
            <a:r>
              <a:rPr lang="en-US" altLang="zh-CN" sz="2400" b="1" dirty="0">
                <a:solidFill>
                  <a:srgbClr val="C00000"/>
                </a:solidFill>
                <a:ea typeface="宋体" panose="02010600030101010101" pitchFamily="2" charset="-122"/>
              </a:rPr>
              <a:t>Why?!  </a:t>
            </a:r>
          </a:p>
        </p:txBody>
      </p:sp>
    </p:spTree>
    <p:extLst>
      <p:ext uri="{BB962C8B-B14F-4D97-AF65-F5344CB8AC3E}">
        <p14:creationId xmlns:p14="http://schemas.microsoft.com/office/powerpoint/2010/main" val="1877149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04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04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bg>
      <p:bgPr>
        <a:blipFill dpi="0" rotWithShape="0">
          <a:blip r:embed="rId2"/>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63490" name="Picture 2" descr="Chessex Speckled Yellow w/ Dark Brown Speckles D% 10 Sided Die Dungeons &amp;amp;  Dragons Role Playing Games">
            <a:extLst>
              <a:ext uri="{FF2B5EF4-FFF2-40B4-BE49-F238E27FC236}">
                <a16:creationId xmlns:a16="http://schemas.microsoft.com/office/drawing/2014/main" id="{982224B8-66F9-4BCC-9123-F93325185A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0" t="11955" r="46718" b="20135"/>
          <a:stretch/>
        </p:blipFill>
        <p:spPr bwMode="auto">
          <a:xfrm>
            <a:off x="2060503" y="1729496"/>
            <a:ext cx="4895163" cy="220118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2C9FE3F-F641-437D-856E-BE59A50A1932}"/>
              </a:ext>
            </a:extLst>
          </p:cNvPr>
          <p:cNvSpPr/>
          <p:nvPr/>
        </p:nvSpPr>
        <p:spPr bwMode="auto">
          <a:xfrm>
            <a:off x="2060503" y="1729496"/>
            <a:ext cx="4895163" cy="2201181"/>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dirty="0">
              <a:ln>
                <a:noFill/>
              </a:ln>
              <a:solidFill>
                <a:schemeClr val="tx1"/>
              </a:solidFill>
              <a:effectLst/>
              <a:latin typeface="Arial" charset="0"/>
            </a:endParaRPr>
          </a:p>
        </p:txBody>
      </p:sp>
      <p:sp>
        <p:nvSpPr>
          <p:cNvPr id="11" name="Text Box 2">
            <a:extLst>
              <a:ext uri="{FF2B5EF4-FFF2-40B4-BE49-F238E27FC236}">
                <a16:creationId xmlns:a16="http://schemas.microsoft.com/office/drawing/2014/main" id="{10BA52A4-7E71-4793-9C00-D08290A59973}"/>
              </a:ext>
            </a:extLst>
          </p:cNvPr>
          <p:cNvSpPr txBox="1">
            <a:spLocks noChangeArrowheads="1"/>
          </p:cNvSpPr>
          <p:nvPr/>
        </p:nvSpPr>
        <p:spPr bwMode="auto">
          <a:xfrm>
            <a:off x="7549394" y="2045256"/>
            <a:ext cx="10569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9600" b="1" dirty="0">
                <a:solidFill>
                  <a:srgbClr val="C00000"/>
                </a:solidFill>
                <a:ea typeface="宋体" panose="02010600030101010101" pitchFamily="2" charset="-122"/>
              </a:rPr>
              <a:t>?</a:t>
            </a:r>
          </a:p>
        </p:txBody>
      </p:sp>
      <p:sp>
        <p:nvSpPr>
          <p:cNvPr id="12" name="Text Box 2">
            <a:extLst>
              <a:ext uri="{FF2B5EF4-FFF2-40B4-BE49-F238E27FC236}">
                <a16:creationId xmlns:a16="http://schemas.microsoft.com/office/drawing/2014/main" id="{789A07AB-F104-4D6A-8957-23C08D588E27}"/>
              </a:ext>
            </a:extLst>
          </p:cNvPr>
          <p:cNvSpPr txBox="1">
            <a:spLocks noChangeArrowheads="1"/>
          </p:cNvSpPr>
          <p:nvPr/>
        </p:nvSpPr>
        <p:spPr bwMode="auto">
          <a:xfrm>
            <a:off x="2149652" y="4348034"/>
            <a:ext cx="3796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4, 5, 2, 5, 6, 8, 1, 8, 10, 3?</a:t>
            </a:r>
            <a:endParaRPr lang="en-US" altLang="zh-CN" sz="2400" b="1" dirty="0">
              <a:solidFill>
                <a:srgbClr val="C00000"/>
              </a:solidFill>
              <a:ea typeface="宋体" panose="02010600030101010101" pitchFamily="2" charset="-122"/>
            </a:endParaRPr>
          </a:p>
        </p:txBody>
      </p:sp>
      <p:pic>
        <p:nvPicPr>
          <p:cNvPr id="13" name="Picture 2" descr="Chessex Speckled Yellow w/ Dark Brown Speckles D% 10 Sided Die Dungeons &amp;amp;  Dragons Role Playing Games">
            <a:extLst>
              <a:ext uri="{FF2B5EF4-FFF2-40B4-BE49-F238E27FC236}">
                <a16:creationId xmlns:a16="http://schemas.microsoft.com/office/drawing/2014/main" id="{4DCA0FCE-865C-4AB6-A38F-FC70BE97DF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583" t="24231" r="46718" b="31219"/>
          <a:stretch/>
        </p:blipFill>
        <p:spPr bwMode="auto">
          <a:xfrm>
            <a:off x="6266080" y="4216172"/>
            <a:ext cx="689586" cy="747552"/>
          </a:xfrm>
          <a:prstGeom prst="rect">
            <a:avLst/>
          </a:prstGeom>
          <a:noFill/>
          <a:extLst>
            <a:ext uri="{909E8E84-426E-40DD-AFC4-6F175D3DCCD1}">
              <a14:hiddenFill xmlns:a14="http://schemas.microsoft.com/office/drawing/2010/main">
                <a:solidFill>
                  <a:srgbClr val="FFFFFF"/>
                </a:solidFill>
              </a14:hiddenFill>
            </a:ext>
          </a:extLst>
        </p:spPr>
      </p:pic>
      <p:sp>
        <p:nvSpPr>
          <p:cNvPr id="14" name="Text Box 2">
            <a:extLst>
              <a:ext uri="{FF2B5EF4-FFF2-40B4-BE49-F238E27FC236}">
                <a16:creationId xmlns:a16="http://schemas.microsoft.com/office/drawing/2014/main" id="{688BC2FF-1EC6-47D5-AF72-C6373B2385DF}"/>
              </a:ext>
            </a:extLst>
          </p:cNvPr>
          <p:cNvSpPr txBox="1">
            <a:spLocks noChangeArrowheads="1"/>
          </p:cNvSpPr>
          <p:nvPr/>
        </p:nvSpPr>
        <p:spPr bwMode="auto">
          <a:xfrm>
            <a:off x="2149652" y="5126831"/>
            <a:ext cx="37960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2, 1, 4, 2, 2, 3, 4, 4, 2, 1?</a:t>
            </a:r>
            <a:endParaRPr lang="en-US" altLang="zh-CN" sz="2400" b="1" dirty="0">
              <a:solidFill>
                <a:srgbClr val="C00000"/>
              </a:solidFill>
              <a:ea typeface="宋体" panose="02010600030101010101" pitchFamily="2" charset="-122"/>
            </a:endParaRPr>
          </a:p>
        </p:txBody>
      </p:sp>
      <p:pic>
        <p:nvPicPr>
          <p:cNvPr id="15" name="Picture 2" descr="Chessex Speckled Yellow w/ Dark Brown Speckles D% 10 Sided Die Dungeons &amp;amp;  Dragons Role Playing Games">
            <a:extLst>
              <a:ext uri="{FF2B5EF4-FFF2-40B4-BE49-F238E27FC236}">
                <a16:creationId xmlns:a16="http://schemas.microsoft.com/office/drawing/2014/main" id="{6E892BF7-E3F4-4C6C-9215-527C28D65D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7" t="26228" r="83751" b="36581"/>
          <a:stretch/>
        </p:blipFill>
        <p:spPr bwMode="auto">
          <a:xfrm>
            <a:off x="6266080" y="5003300"/>
            <a:ext cx="689586" cy="681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867952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p:bldP spid="12" grpId="0"/>
      <p:bldP spid="14" grpId="0"/>
    </p:bld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descr="A picture containing table&#10;&#10;Description automatically generated">
            <a:extLst>
              <a:ext uri="{FF2B5EF4-FFF2-40B4-BE49-F238E27FC236}">
                <a16:creationId xmlns:a16="http://schemas.microsoft.com/office/drawing/2014/main" id="{7A2847BC-0FD1-47E0-9E6E-C6A6CA42AD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6525" y="3143509"/>
            <a:ext cx="1765845" cy="2545139"/>
          </a:xfrm>
          <a:prstGeom prst="rect">
            <a:avLst/>
          </a:prstGeom>
        </p:spPr>
      </p:pic>
      <p:sp>
        <p:nvSpPr>
          <p:cNvPr id="17" name="Text Box 2">
            <a:extLst>
              <a:ext uri="{FF2B5EF4-FFF2-40B4-BE49-F238E27FC236}">
                <a16:creationId xmlns:a16="http://schemas.microsoft.com/office/drawing/2014/main" id="{9EF65747-9A14-41E9-877D-677206120403}"/>
              </a:ext>
            </a:extLst>
          </p:cNvPr>
          <p:cNvSpPr txBox="1">
            <a:spLocks noChangeArrowheads="1"/>
          </p:cNvSpPr>
          <p:nvPr/>
        </p:nvSpPr>
        <p:spPr bwMode="auto">
          <a:xfrm>
            <a:off x="2149651" y="1742605"/>
            <a:ext cx="645669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Smaller hypotheses that are consistent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with the data are significantly preferred to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larger hypotheses.</a:t>
            </a:r>
            <a:endParaRPr lang="en-US" altLang="zh-CN" sz="2400" b="1" dirty="0">
              <a:solidFill>
                <a:srgbClr val="C00000"/>
              </a:solidFill>
              <a:ea typeface="宋体" panose="02010600030101010101" pitchFamily="2" charset="-122"/>
            </a:endParaRPr>
          </a:p>
        </p:txBody>
      </p:sp>
      <p:pic>
        <p:nvPicPr>
          <p:cNvPr id="5" name="Picture 4" descr="Diagram&#10;&#10;Description automatically generated">
            <a:extLst>
              <a:ext uri="{FF2B5EF4-FFF2-40B4-BE49-F238E27FC236}">
                <a16:creationId xmlns:a16="http://schemas.microsoft.com/office/drawing/2014/main" id="{AEC1781C-6141-49C5-863C-D9635A09F5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5586" y="3163599"/>
            <a:ext cx="2525049" cy="2525049"/>
          </a:xfrm>
          <a:prstGeom prst="rect">
            <a:avLst/>
          </a:prstGeom>
        </p:spPr>
      </p:pic>
      <p:sp>
        <p:nvSpPr>
          <p:cNvPr id="6" name="Arrow: Right 5">
            <a:extLst>
              <a:ext uri="{FF2B5EF4-FFF2-40B4-BE49-F238E27FC236}">
                <a16:creationId xmlns:a16="http://schemas.microsoft.com/office/drawing/2014/main" id="{C1595A88-96EB-49AD-B4BC-386990A18D0A}"/>
              </a:ext>
            </a:extLst>
          </p:cNvPr>
          <p:cNvSpPr/>
          <p:nvPr/>
        </p:nvSpPr>
        <p:spPr bwMode="auto">
          <a:xfrm>
            <a:off x="4360985" y="4187207"/>
            <a:ext cx="918537" cy="554433"/>
          </a:xfrm>
          <a:prstGeom prst="rightArrow">
            <a:avLst/>
          </a:prstGeom>
          <a:solidFill>
            <a:srgbClr val="C000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16" name="Text Box 2">
            <a:extLst>
              <a:ext uri="{FF2B5EF4-FFF2-40B4-BE49-F238E27FC236}">
                <a16:creationId xmlns:a16="http://schemas.microsoft.com/office/drawing/2014/main" id="{65C6C6AB-19C0-4028-8AFB-83424145A2EF}"/>
              </a:ext>
            </a:extLst>
          </p:cNvPr>
          <p:cNvSpPr txBox="1">
            <a:spLocks noChangeArrowheads="1"/>
          </p:cNvSpPr>
          <p:nvPr/>
        </p:nvSpPr>
        <p:spPr bwMode="auto">
          <a:xfrm>
            <a:off x="2149651" y="5909313"/>
            <a:ext cx="645669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What evidence do children get?</a:t>
            </a:r>
            <a:endParaRPr lang="en-US" altLang="zh-CN" sz="2400" b="1" dirty="0">
              <a:solidFill>
                <a:srgbClr val="C00000"/>
              </a:solidFill>
              <a:ea typeface="宋体" panose="02010600030101010101" pitchFamily="2" charset="-122"/>
            </a:endParaRPr>
          </a:p>
        </p:txBody>
      </p:sp>
    </p:spTree>
    <p:extLst>
      <p:ext uri="{BB962C8B-B14F-4D97-AF65-F5344CB8AC3E}">
        <p14:creationId xmlns:p14="http://schemas.microsoft.com/office/powerpoint/2010/main" val="1503931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ext Box 2">
            <a:extLst>
              <a:ext uri="{FF2B5EF4-FFF2-40B4-BE49-F238E27FC236}">
                <a16:creationId xmlns:a16="http://schemas.microsoft.com/office/drawing/2014/main" id="{9EF65747-9A14-41E9-877D-677206120403}"/>
              </a:ext>
            </a:extLst>
          </p:cNvPr>
          <p:cNvSpPr txBox="1">
            <a:spLocks noChangeArrowheads="1"/>
          </p:cNvSpPr>
          <p:nvPr/>
        </p:nvSpPr>
        <p:spPr bwMode="auto">
          <a:xfrm>
            <a:off x="2149651" y="1742605"/>
            <a:ext cx="645669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Occurrences of “know” in </a:t>
            </a:r>
            <a:r>
              <a:rPr lang="en-US" altLang="zh-CN" sz="2400" b="1" dirty="0">
                <a:solidFill>
                  <a:srgbClr val="C00000"/>
                </a:solidFill>
                <a:ea typeface="宋体" panose="02010600030101010101" pitchFamily="2" charset="-122"/>
              </a:rPr>
              <a:t>CHILDES</a:t>
            </a:r>
            <a:r>
              <a:rPr lang="en-US" altLang="zh-CN" sz="2400" dirty="0">
                <a:ea typeface="宋体" panose="02010600030101010101" pitchFamily="2" charset="-122"/>
              </a:rPr>
              <a:t>: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corpus of speech involving children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(directed at, made in the presence of).</a:t>
            </a:r>
            <a:endParaRPr lang="en-US" altLang="zh-CN" sz="2400" b="1" dirty="0">
              <a:solidFill>
                <a:srgbClr val="C00000"/>
              </a:solidFill>
              <a:ea typeface="宋体" panose="02010600030101010101" pitchFamily="2" charset="-122"/>
            </a:endParaRPr>
          </a:p>
        </p:txBody>
      </p:sp>
      <p:pic>
        <p:nvPicPr>
          <p:cNvPr id="3" name="Picture 2" descr="Graphical user interface, application, email&#10;&#10;Description automatically generated">
            <a:extLst>
              <a:ext uri="{FF2B5EF4-FFF2-40B4-BE49-F238E27FC236}">
                <a16:creationId xmlns:a16="http://schemas.microsoft.com/office/drawing/2014/main" id="{EF204CCB-D3AE-47A7-AB07-CD080BD1BC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6518" y="3024553"/>
            <a:ext cx="5620873" cy="5732585"/>
          </a:xfrm>
          <a:prstGeom prst="rect">
            <a:avLst/>
          </a:prstGeom>
          <a:ln>
            <a:solidFill>
              <a:schemeClr val="tx1"/>
            </a:solidFill>
          </a:ln>
        </p:spPr>
      </p:pic>
    </p:spTree>
    <p:extLst>
      <p:ext uri="{BB962C8B-B14F-4D97-AF65-F5344CB8AC3E}">
        <p14:creationId xmlns:p14="http://schemas.microsoft.com/office/powerpoint/2010/main" val="32557962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7" name="Text Box 2">
            <a:extLst>
              <a:ext uri="{FF2B5EF4-FFF2-40B4-BE49-F238E27FC236}">
                <a16:creationId xmlns:a16="http://schemas.microsoft.com/office/drawing/2014/main" id="{9EF65747-9A14-41E9-877D-677206120403}"/>
              </a:ext>
            </a:extLst>
          </p:cNvPr>
          <p:cNvSpPr txBox="1">
            <a:spLocks noChangeArrowheads="1"/>
          </p:cNvSpPr>
          <p:nvPr/>
        </p:nvSpPr>
        <p:spPr bwMode="auto">
          <a:xfrm>
            <a:off x="2149651" y="1742605"/>
            <a:ext cx="645669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Three independent coders identified </a:t>
            </a:r>
            <a:r>
              <a:rPr lang="en-US" altLang="zh-CN" sz="2400" b="1" dirty="0">
                <a:solidFill>
                  <a:srgbClr val="C00000"/>
                </a:solidFill>
                <a:ea typeface="宋体" panose="02010600030101010101" pitchFamily="2" charset="-122"/>
              </a:rPr>
              <a:t>802</a:t>
            </a:r>
            <a:r>
              <a:rPr lang="en-US" altLang="zh-CN" sz="2400" dirty="0">
                <a:ea typeface="宋体" panose="02010600030101010101" pitchFamily="2" charset="-122"/>
              </a:rPr>
              <a:t>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instances of positive knowledge attributions:</a:t>
            </a:r>
            <a:endParaRPr lang="en-US" altLang="zh-CN" sz="2400" b="1" dirty="0">
              <a:solidFill>
                <a:srgbClr val="C00000"/>
              </a:solidFill>
              <a:ea typeface="宋体" panose="02010600030101010101" pitchFamily="2" charset="-122"/>
            </a:endParaRPr>
          </a:p>
        </p:txBody>
      </p:sp>
      <p:pic>
        <p:nvPicPr>
          <p:cNvPr id="4" name="Picture 3" descr="Text&#10;&#10;Description automatically generated">
            <a:extLst>
              <a:ext uri="{FF2B5EF4-FFF2-40B4-BE49-F238E27FC236}">
                <a16:creationId xmlns:a16="http://schemas.microsoft.com/office/drawing/2014/main" id="{D345F222-FC73-4CAB-96D2-38154E51DA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7708" y="2537805"/>
            <a:ext cx="5776029" cy="1139161"/>
          </a:xfrm>
          <a:prstGeom prst="rect">
            <a:avLst/>
          </a:prstGeom>
        </p:spPr>
      </p:pic>
      <p:sp>
        <p:nvSpPr>
          <p:cNvPr id="6" name="Text Box 2">
            <a:extLst>
              <a:ext uri="{FF2B5EF4-FFF2-40B4-BE49-F238E27FC236}">
                <a16:creationId xmlns:a16="http://schemas.microsoft.com/office/drawing/2014/main" id="{8E32A397-8856-40C3-A44A-AEE6756714F1}"/>
              </a:ext>
            </a:extLst>
          </p:cNvPr>
          <p:cNvSpPr txBox="1">
            <a:spLocks noChangeArrowheads="1"/>
          </p:cNvSpPr>
          <p:nvPr/>
        </p:nvSpPr>
        <p:spPr bwMode="auto">
          <a:xfrm>
            <a:off x="2149651" y="3784765"/>
            <a:ext cx="6456696"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0</a:t>
            </a:r>
            <a:r>
              <a:rPr lang="en-US" altLang="zh-CN" sz="2400" dirty="0">
                <a:ea typeface="宋体" panose="02010600030101010101" pitchFamily="2" charset="-122"/>
              </a:rPr>
              <a:t> instances where the attribution of knowledge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was accompanied by an expression of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fallibilism about the proposition!</a:t>
            </a:r>
            <a:endParaRPr lang="en-US" altLang="zh-CN" sz="2400" b="1" dirty="0">
              <a:solidFill>
                <a:srgbClr val="C00000"/>
              </a:solidFill>
              <a:ea typeface="宋体" panose="02010600030101010101" pitchFamily="2" charset="-122"/>
            </a:endParaRPr>
          </a:p>
        </p:txBody>
      </p:sp>
      <p:sp>
        <p:nvSpPr>
          <p:cNvPr id="7" name="Text Box 2">
            <a:extLst>
              <a:ext uri="{FF2B5EF4-FFF2-40B4-BE49-F238E27FC236}">
                <a16:creationId xmlns:a16="http://schemas.microsoft.com/office/drawing/2014/main" id="{CB9CDEEF-D763-4868-BE06-3BFCB96B5434}"/>
              </a:ext>
            </a:extLst>
          </p:cNvPr>
          <p:cNvSpPr txBox="1">
            <a:spLocks noChangeArrowheads="1"/>
          </p:cNvSpPr>
          <p:nvPr/>
        </p:nvSpPr>
        <p:spPr bwMode="auto">
          <a:xfrm>
            <a:off x="2149651" y="4967416"/>
            <a:ext cx="6456696" cy="683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Comparison: </a:t>
            </a:r>
            <a:r>
              <a:rPr lang="en-US" altLang="zh-CN" sz="2400" b="1" dirty="0">
                <a:solidFill>
                  <a:srgbClr val="C00000"/>
                </a:solidFill>
                <a:ea typeface="宋体" panose="02010600030101010101" pitchFamily="2" charset="-122"/>
              </a:rPr>
              <a:t>2,290</a:t>
            </a:r>
            <a:r>
              <a:rPr lang="en-US" altLang="zh-CN" sz="2400" dirty="0">
                <a:ea typeface="宋体" panose="02010600030101010101" pitchFamily="2" charset="-122"/>
              </a:rPr>
              <a:t> instances for “think,” </a:t>
            </a:r>
          </a:p>
          <a:p>
            <a:pPr eaLnBrk="1" hangingPunct="1">
              <a:lnSpc>
                <a:spcPct val="80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91</a:t>
            </a:r>
            <a:r>
              <a:rPr lang="en-US" altLang="zh-CN" sz="2400" dirty="0">
                <a:ea typeface="宋体" panose="02010600030101010101" pitchFamily="2" charset="-122"/>
              </a:rPr>
              <a:t> accompanied by expression of fallibilism.</a:t>
            </a:r>
          </a:p>
        </p:txBody>
      </p:sp>
      <p:pic>
        <p:nvPicPr>
          <p:cNvPr id="8" name="Picture 7" descr="Text&#10;&#10;Description automatically generated with medium confidence">
            <a:extLst>
              <a:ext uri="{FF2B5EF4-FFF2-40B4-BE49-F238E27FC236}">
                <a16:creationId xmlns:a16="http://schemas.microsoft.com/office/drawing/2014/main" id="{15E46848-5721-4738-94EB-7CFC2F37A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6534" y="5745576"/>
            <a:ext cx="5742929" cy="806142"/>
          </a:xfrm>
          <a:prstGeom prst="rect">
            <a:avLst/>
          </a:prstGeom>
        </p:spPr>
      </p:pic>
    </p:spTree>
    <p:extLst>
      <p:ext uri="{BB962C8B-B14F-4D97-AF65-F5344CB8AC3E}">
        <p14:creationId xmlns:p14="http://schemas.microsoft.com/office/powerpoint/2010/main" val="40061886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One more example</a:t>
            </a:r>
            <a:endParaRPr lang="en-US" altLang="zh-CN" sz="24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7" y="2496756"/>
            <a:ext cx="606425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While I’ve defined x-phi broadly, it is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often treated as the empirical study of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philosophical intuitions.</a:t>
            </a:r>
            <a:endParaRPr lang="en-US" altLang="zh-CN" sz="2400" dirty="0">
              <a:solidFill>
                <a:srgbClr val="990000"/>
              </a:solidFill>
              <a:ea typeface="宋体" panose="02010600030101010101" pitchFamily="2" charset="-122"/>
            </a:endParaRPr>
          </a:p>
        </p:txBody>
      </p:sp>
      <p:sp>
        <p:nvSpPr>
          <p:cNvPr id="7" name="Text Box 2">
            <a:extLst>
              <a:ext uri="{FF2B5EF4-FFF2-40B4-BE49-F238E27FC236}">
                <a16:creationId xmlns:a16="http://schemas.microsoft.com/office/drawing/2014/main" id="{B925F61C-9868-4BC6-B888-9A0621D467B7}"/>
              </a:ext>
            </a:extLst>
          </p:cNvPr>
          <p:cNvSpPr txBox="1">
            <a:spLocks noChangeArrowheads="1"/>
          </p:cNvSpPr>
          <p:nvPr/>
        </p:nvSpPr>
        <p:spPr bwMode="auto">
          <a:xfrm>
            <a:off x="2148067" y="3922850"/>
            <a:ext cx="6669066"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“Experimental philosophy is the name for a recent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movement whose participants use the methods of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experimental psychology to probe the way people make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judgments that bear on debates in philosophy….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All of this work shares a commitment to using controlled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and systematic experiments to explore people’s intuitions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and conceptual usage and to examine how the results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of such experiments bear on traditional philosophical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debates.” (</a:t>
            </a:r>
            <a:r>
              <a:rPr lang="en-US" altLang="zh-CN" sz="2000" dirty="0" err="1">
                <a:ea typeface="宋体" panose="02010600030101010101" pitchFamily="2" charset="-122"/>
              </a:rPr>
              <a:t>Nadelhoffer</a:t>
            </a:r>
            <a:r>
              <a:rPr lang="en-US" altLang="zh-CN" sz="2000" dirty="0">
                <a:ea typeface="宋体" panose="02010600030101010101" pitchFamily="2" charset="-122"/>
              </a:rPr>
              <a:t> &amp; Nahmias 2007, 123)</a:t>
            </a:r>
          </a:p>
        </p:txBody>
      </p:sp>
    </p:spTree>
    <p:extLst>
      <p:ext uri="{BB962C8B-B14F-4D97-AF65-F5344CB8AC3E}">
        <p14:creationId xmlns:p14="http://schemas.microsoft.com/office/powerpoint/2010/main" val="16250064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47832"/>
            <a:ext cx="6696442"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Makes sense given general assumptions that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philosophy is steeped in and methodologically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tied to the use of intuitions as evidence.</a:t>
            </a:r>
            <a:endParaRPr lang="en-US" altLang="zh-CN" sz="2400" dirty="0">
              <a:solidFill>
                <a:srgbClr val="990000"/>
              </a:solidFill>
              <a:ea typeface="宋体" panose="02010600030101010101" pitchFamily="2" charset="-122"/>
            </a:endParaRPr>
          </a:p>
        </p:txBody>
      </p:sp>
      <p:pic>
        <p:nvPicPr>
          <p:cNvPr id="7" name="Picture 6">
            <a:extLst>
              <a:ext uri="{FF2B5EF4-FFF2-40B4-BE49-F238E27FC236}">
                <a16:creationId xmlns:a16="http://schemas.microsoft.com/office/drawing/2014/main" id="{A50D384C-2E59-45F8-87F7-612D19E50E2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7668" y="3291057"/>
            <a:ext cx="1524000" cy="153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ular Callout 20">
            <a:extLst>
              <a:ext uri="{FF2B5EF4-FFF2-40B4-BE49-F238E27FC236}">
                <a16:creationId xmlns:a16="http://schemas.microsoft.com/office/drawing/2014/main" id="{D134F7E9-614C-4178-B76F-9D14B3A362C7}"/>
              </a:ext>
            </a:extLst>
          </p:cNvPr>
          <p:cNvSpPr>
            <a:spLocks noChangeArrowheads="1"/>
          </p:cNvSpPr>
          <p:nvPr/>
        </p:nvSpPr>
        <p:spPr bwMode="auto">
          <a:xfrm>
            <a:off x="3565194" y="3083472"/>
            <a:ext cx="5328340" cy="1895935"/>
          </a:xfrm>
          <a:prstGeom prst="wedgeRectCallout">
            <a:avLst>
              <a:gd name="adj1" fmla="val -62542"/>
              <a:gd name="adj2" fmla="val 15380"/>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11" name="Text Box 2">
            <a:extLst>
              <a:ext uri="{FF2B5EF4-FFF2-40B4-BE49-F238E27FC236}">
                <a16:creationId xmlns:a16="http://schemas.microsoft.com/office/drawing/2014/main" id="{7F2F867A-CC54-44F6-9709-2531D36AD0AB}"/>
              </a:ext>
            </a:extLst>
          </p:cNvPr>
          <p:cNvSpPr txBox="1">
            <a:spLocks noChangeArrowheads="1"/>
          </p:cNvSpPr>
          <p:nvPr/>
        </p:nvSpPr>
        <p:spPr bwMode="auto">
          <a:xfrm>
            <a:off x="3301668" y="3259685"/>
            <a:ext cx="5508467"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In contemporary analytic discussions… “intuition” has become the name for whatever it is that might provide philosophy with a distinctive method and hence preserve it as a separate (in principle) intellectual domain. (Gutting 1998, 7)</a:t>
            </a:r>
          </a:p>
        </p:txBody>
      </p:sp>
      <p:pic>
        <p:nvPicPr>
          <p:cNvPr id="12" name="Picture 11">
            <a:extLst>
              <a:ext uri="{FF2B5EF4-FFF2-40B4-BE49-F238E27FC236}">
                <a16:creationId xmlns:a16="http://schemas.microsoft.com/office/drawing/2014/main" id="{399B8D74-4D6C-44F3-9AA6-F860D07214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777668" y="5090778"/>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ular Callout 2">
            <a:extLst>
              <a:ext uri="{FF2B5EF4-FFF2-40B4-BE49-F238E27FC236}">
                <a16:creationId xmlns:a16="http://schemas.microsoft.com/office/drawing/2014/main" id="{26E52B49-DCA7-4D6F-B501-996E9C213076}"/>
              </a:ext>
            </a:extLst>
          </p:cNvPr>
          <p:cNvSpPr>
            <a:spLocks noChangeArrowheads="1"/>
          </p:cNvSpPr>
          <p:nvPr/>
        </p:nvSpPr>
        <p:spPr bwMode="auto">
          <a:xfrm>
            <a:off x="3563606" y="5090778"/>
            <a:ext cx="5328340" cy="1360717"/>
          </a:xfrm>
          <a:prstGeom prst="wedgeRectCallout">
            <a:avLst>
              <a:gd name="adj1" fmla="val -58737"/>
              <a:gd name="adj2" fmla="val 48524"/>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14" name="Text Box 2">
            <a:extLst>
              <a:ext uri="{FF2B5EF4-FFF2-40B4-BE49-F238E27FC236}">
                <a16:creationId xmlns:a16="http://schemas.microsoft.com/office/drawing/2014/main" id="{D5F640DB-9F8D-4405-A662-D701402C698E}"/>
              </a:ext>
            </a:extLst>
          </p:cNvPr>
          <p:cNvSpPr txBox="1">
            <a:spLocks noChangeArrowheads="1"/>
          </p:cNvSpPr>
          <p:nvPr/>
        </p:nvSpPr>
        <p:spPr bwMode="auto">
          <a:xfrm>
            <a:off x="3301668" y="5216191"/>
            <a:ext cx="562751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One thing that distinguishes philosophical methodology from the methodology of the sciences is its extensive and avowed reliance on intuition. (Goldman 2007, 1)</a:t>
            </a:r>
          </a:p>
        </p:txBody>
      </p:sp>
    </p:spTree>
    <p:extLst>
      <p:ext uri="{BB962C8B-B14F-4D97-AF65-F5344CB8AC3E}">
        <p14:creationId xmlns:p14="http://schemas.microsoft.com/office/powerpoint/2010/main" val="26925648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3" grpId="0" animBg="1"/>
      <p:bldP spid="1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06425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Interestingly, Goldman takes intuition </a:t>
            </a:r>
          </a:p>
          <a:p>
            <a:pPr eaLnBrk="1" hangingPunct="1">
              <a:spcBef>
                <a:spcPct val="0"/>
              </a:spcBef>
              <a:buClr>
                <a:srgbClr val="990000"/>
              </a:buClr>
              <a:buFont typeface="Wingdings" panose="05000000000000000000" pitchFamily="2" charset="2"/>
              <a:buNone/>
            </a:pPr>
            <a:r>
              <a:rPr lang="en-US" altLang="zh-CN" sz="2400" b="1" i="1" dirty="0">
                <a:ea typeface="宋体" panose="02010600030101010101" pitchFamily="2" charset="-122"/>
              </a:rPr>
              <a:t>talk</a:t>
            </a:r>
            <a:r>
              <a:rPr lang="en-US" altLang="zh-CN" sz="2400" b="1" dirty="0">
                <a:ea typeface="宋体" panose="02010600030101010101" pitchFamily="2" charset="-122"/>
              </a:rPr>
              <a:t> to be a recent development.</a:t>
            </a:r>
            <a:endParaRPr lang="en-US" altLang="zh-CN" sz="2400" dirty="0">
              <a:solidFill>
                <a:srgbClr val="990000"/>
              </a:solidFill>
              <a:ea typeface="宋体" panose="02010600030101010101" pitchFamily="2" charset="-122"/>
            </a:endParaRPr>
          </a:p>
        </p:txBody>
      </p:sp>
      <p:sp>
        <p:nvSpPr>
          <p:cNvPr id="10" name="Text Box 2">
            <a:extLst>
              <a:ext uri="{FF2B5EF4-FFF2-40B4-BE49-F238E27FC236}">
                <a16:creationId xmlns:a16="http://schemas.microsoft.com/office/drawing/2014/main" id="{0BF48C21-837E-4F7C-B87D-F0B9DABE92B0}"/>
              </a:ext>
            </a:extLst>
          </p:cNvPr>
          <p:cNvSpPr txBox="1">
            <a:spLocks noChangeArrowheads="1"/>
          </p:cNvSpPr>
          <p:nvPr/>
        </p:nvSpPr>
        <p:spPr bwMode="auto">
          <a:xfrm>
            <a:off x="2148067" y="4723012"/>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New language or new method?</a:t>
            </a:r>
            <a:endParaRPr lang="en-US" altLang="zh-CN" sz="2400" dirty="0">
              <a:solidFill>
                <a:srgbClr val="990000"/>
              </a:solidFill>
              <a:ea typeface="宋体" panose="02010600030101010101" pitchFamily="2" charset="-122"/>
            </a:endParaRPr>
          </a:p>
        </p:txBody>
      </p:sp>
      <p:pic>
        <p:nvPicPr>
          <p:cNvPr id="5" name="Picture 4">
            <a:extLst>
              <a:ext uri="{FF2B5EF4-FFF2-40B4-BE49-F238E27FC236}">
                <a16:creationId xmlns:a16="http://schemas.microsoft.com/office/drawing/2014/main" id="{9674BCAF-E83C-4DB0-AAF7-A97B53062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7668" y="2856961"/>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ular Callout 2">
            <a:extLst>
              <a:ext uri="{FF2B5EF4-FFF2-40B4-BE49-F238E27FC236}">
                <a16:creationId xmlns:a16="http://schemas.microsoft.com/office/drawing/2014/main" id="{1F848685-0D5A-408A-9F22-61C94F8412D1}"/>
              </a:ext>
            </a:extLst>
          </p:cNvPr>
          <p:cNvSpPr>
            <a:spLocks noChangeArrowheads="1"/>
          </p:cNvSpPr>
          <p:nvPr/>
        </p:nvSpPr>
        <p:spPr bwMode="auto">
          <a:xfrm>
            <a:off x="3563606" y="2856961"/>
            <a:ext cx="5328340" cy="1360717"/>
          </a:xfrm>
          <a:prstGeom prst="wedgeRectCallout">
            <a:avLst>
              <a:gd name="adj1" fmla="val -58737"/>
              <a:gd name="adj2" fmla="val 48524"/>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8" name="Text Box 2">
            <a:extLst>
              <a:ext uri="{FF2B5EF4-FFF2-40B4-BE49-F238E27FC236}">
                <a16:creationId xmlns:a16="http://schemas.microsoft.com/office/drawing/2014/main" id="{A2FBEA46-C77F-41FE-A3F9-FE0890CF461B}"/>
              </a:ext>
            </a:extLst>
          </p:cNvPr>
          <p:cNvSpPr txBox="1">
            <a:spLocks noChangeArrowheads="1"/>
          </p:cNvSpPr>
          <p:nvPr/>
        </p:nvSpPr>
        <p:spPr bwMode="auto">
          <a:xfrm>
            <a:off x="3301668" y="2982374"/>
            <a:ext cx="5627515"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As a historical matter, philosophers haven’t always described their methodology in the language of intuitions. In fact, this seems </a:t>
            </a:r>
          </a:p>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to be a fairly recent bit of usage. (2)</a:t>
            </a:r>
          </a:p>
        </p:txBody>
      </p:sp>
      <p:sp>
        <p:nvSpPr>
          <p:cNvPr id="11" name="Text Box 2">
            <a:extLst>
              <a:ext uri="{FF2B5EF4-FFF2-40B4-BE49-F238E27FC236}">
                <a16:creationId xmlns:a16="http://schemas.microsoft.com/office/drawing/2014/main" id="{10F3F505-6F2A-41C6-89DD-D76C7BD7AB58}"/>
              </a:ext>
            </a:extLst>
          </p:cNvPr>
          <p:cNvSpPr txBox="1">
            <a:spLocks noChangeArrowheads="1"/>
          </p:cNvSpPr>
          <p:nvPr/>
        </p:nvSpPr>
        <p:spPr bwMode="auto">
          <a:xfrm>
            <a:off x="2148067" y="5295895"/>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And is this historical claim even true?</a:t>
            </a:r>
            <a:endParaRPr lang="en-US" altLang="zh-CN" sz="2400" dirty="0">
              <a:solidFill>
                <a:srgbClr val="990000"/>
              </a:solidFill>
              <a:ea typeface="宋体" panose="02010600030101010101" pitchFamily="2" charset="-122"/>
            </a:endParaRPr>
          </a:p>
        </p:txBody>
      </p:sp>
      <p:sp>
        <p:nvSpPr>
          <p:cNvPr id="12" name="Text Box 2">
            <a:extLst>
              <a:ext uri="{FF2B5EF4-FFF2-40B4-BE49-F238E27FC236}">
                <a16:creationId xmlns:a16="http://schemas.microsoft.com/office/drawing/2014/main" id="{8B650079-EF71-4116-94BB-EA58277EEA7B}"/>
              </a:ext>
            </a:extLst>
          </p:cNvPr>
          <p:cNvSpPr txBox="1">
            <a:spLocks noChangeArrowheads="1"/>
          </p:cNvSpPr>
          <p:nvPr/>
        </p:nvSpPr>
        <p:spPr bwMode="auto">
          <a:xfrm>
            <a:off x="2148067" y="5868778"/>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If so, what explains the change?</a:t>
            </a:r>
            <a:endParaRPr lang="en-US" altLang="zh-CN" sz="2400" dirty="0">
              <a:solidFill>
                <a:srgbClr val="990000"/>
              </a:solidFill>
              <a:ea typeface="宋体" panose="02010600030101010101" pitchFamily="2" charset="-122"/>
            </a:endParaRPr>
          </a:p>
        </p:txBody>
      </p:sp>
    </p:spTree>
    <p:extLst>
      <p:ext uri="{BB962C8B-B14F-4D97-AF65-F5344CB8AC3E}">
        <p14:creationId xmlns:p14="http://schemas.microsoft.com/office/powerpoint/2010/main" val="11080457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6" grpId="0" animBg="1"/>
      <p:bldP spid="8" grpId="0"/>
      <p:bldP spid="11"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30337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Explored more systematically by James </a:t>
            </a:r>
          </a:p>
          <a:p>
            <a:pPr eaLnBrk="1" hangingPunct="1">
              <a:spcBef>
                <a:spcPct val="0"/>
              </a:spcBef>
              <a:buClr>
                <a:srgbClr val="990000"/>
              </a:buClr>
              <a:buFont typeface="Wingdings" panose="05000000000000000000" pitchFamily="2" charset="2"/>
              <a:buNone/>
            </a:pPr>
            <a:r>
              <a:rPr lang="en-US" altLang="zh-CN" sz="2400" b="1" dirty="0" err="1">
                <a:ea typeface="宋体" panose="02010600030101010101" pitchFamily="2" charset="-122"/>
              </a:rPr>
              <a:t>Andow</a:t>
            </a:r>
            <a:r>
              <a:rPr lang="en-US" altLang="zh-CN" sz="2400" b="1" dirty="0">
                <a:ea typeface="宋体" panose="02010600030101010101" pitchFamily="2" charset="-122"/>
              </a:rPr>
              <a:t> using corpus methods.</a:t>
            </a:r>
          </a:p>
        </p:txBody>
      </p:sp>
      <p:pic>
        <p:nvPicPr>
          <p:cNvPr id="3" name="Picture 2">
            <a:extLst>
              <a:ext uri="{FF2B5EF4-FFF2-40B4-BE49-F238E27FC236}">
                <a16:creationId xmlns:a16="http://schemas.microsoft.com/office/drawing/2014/main" id="{E4695572-4C77-453C-9113-B9456B857BBA}"/>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727781" y="2921256"/>
            <a:ext cx="5147120" cy="6729595"/>
          </a:xfrm>
          <a:prstGeom prst="rect">
            <a:avLst/>
          </a:prstGeom>
          <a:ln>
            <a:solidFill>
              <a:schemeClr val="tx1"/>
            </a:solidFill>
          </a:ln>
        </p:spPr>
      </p:pic>
    </p:spTree>
    <p:extLst>
      <p:ext uri="{BB962C8B-B14F-4D97-AF65-F5344CB8AC3E}">
        <p14:creationId xmlns:p14="http://schemas.microsoft.com/office/powerpoint/2010/main" val="3455020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30337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err="1">
                <a:ea typeface="宋体" panose="02010600030101010101" pitchFamily="2" charset="-122"/>
              </a:rPr>
              <a:t>Tallant</a:t>
            </a:r>
            <a:r>
              <a:rPr lang="en-US" altLang="zh-CN" sz="2400" b="1" dirty="0">
                <a:ea typeface="宋体" panose="02010600030101010101" pitchFamily="2" charset="-122"/>
              </a:rPr>
              <a:t> (2013): </a:t>
            </a:r>
            <a:r>
              <a:rPr lang="en-US" altLang="zh-CN" sz="2400" dirty="0">
                <a:ea typeface="宋体" panose="02010600030101010101" pitchFamily="2" charset="-122"/>
              </a:rPr>
              <a:t>Use of “intuition” / “intuitive” /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“intuitively” / “counter-intuitive” / “counter-</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intuitively” in five physics journals steadily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increased from </a:t>
            </a:r>
            <a:r>
              <a:rPr lang="en-US" altLang="zh-CN" sz="2400" b="1" dirty="0">
                <a:ea typeface="宋体" panose="02010600030101010101" pitchFamily="2" charset="-122"/>
              </a:rPr>
              <a:t>7.44%</a:t>
            </a:r>
            <a:r>
              <a:rPr lang="en-US" altLang="zh-CN" sz="2400" dirty="0">
                <a:ea typeface="宋体" panose="02010600030101010101" pitchFamily="2" charset="-122"/>
              </a:rPr>
              <a:t> of articles in 2001 to </a:t>
            </a:r>
          </a:p>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9.25% </a:t>
            </a:r>
            <a:r>
              <a:rPr lang="en-US" altLang="zh-CN" sz="2400" dirty="0">
                <a:ea typeface="宋体" panose="02010600030101010101" pitchFamily="2" charset="-122"/>
              </a:rPr>
              <a:t>of articles in 2011.</a:t>
            </a:r>
            <a:endParaRPr lang="en-US" altLang="zh-CN" sz="2400" b="1" dirty="0">
              <a:ea typeface="宋体" panose="02010600030101010101" pitchFamily="2" charset="-122"/>
            </a:endParaRPr>
          </a:p>
        </p:txBody>
      </p:sp>
      <p:sp>
        <p:nvSpPr>
          <p:cNvPr id="4" name="Text Box 2">
            <a:extLst>
              <a:ext uri="{FF2B5EF4-FFF2-40B4-BE49-F238E27FC236}">
                <a16:creationId xmlns:a16="http://schemas.microsoft.com/office/drawing/2014/main" id="{D7E36D4B-2D5B-4382-AFB6-0F525DC260D9}"/>
              </a:ext>
            </a:extLst>
          </p:cNvPr>
          <p:cNvSpPr txBox="1">
            <a:spLocks noChangeArrowheads="1"/>
          </p:cNvSpPr>
          <p:nvPr/>
        </p:nvSpPr>
        <p:spPr bwMode="auto">
          <a:xfrm>
            <a:off x="2149654" y="4009816"/>
            <a:ext cx="67336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err="1">
                <a:ea typeface="宋体" panose="02010600030101010101" pitchFamily="2" charset="-122"/>
              </a:rPr>
              <a:t>Andow</a:t>
            </a:r>
            <a:r>
              <a:rPr lang="en-US" altLang="zh-CN" sz="2400" b="1" dirty="0">
                <a:ea typeface="宋体" panose="02010600030101010101" pitchFamily="2" charset="-122"/>
              </a:rPr>
              <a:t>: 1.95%</a:t>
            </a:r>
            <a:r>
              <a:rPr lang="en-US" altLang="zh-CN" sz="2400" dirty="0">
                <a:ea typeface="宋体" panose="02010600030101010101" pitchFamily="2" charset="-122"/>
              </a:rPr>
              <a:t> in the 1960s to </a:t>
            </a:r>
            <a:r>
              <a:rPr lang="en-US" altLang="zh-CN" sz="2400" b="1" dirty="0">
                <a:ea typeface="宋体" panose="02010600030101010101" pitchFamily="2" charset="-122"/>
              </a:rPr>
              <a:t>7.89%</a:t>
            </a:r>
            <a:r>
              <a:rPr lang="en-US" altLang="zh-CN" sz="2400" dirty="0">
                <a:ea typeface="宋体" panose="02010600030101010101" pitchFamily="2" charset="-122"/>
              </a:rPr>
              <a:t> in 2000s.</a:t>
            </a:r>
            <a:endParaRPr lang="en-US" altLang="zh-CN" sz="2400" b="1" dirty="0">
              <a:ea typeface="宋体" panose="02010600030101010101" pitchFamily="2" charset="-122"/>
            </a:endParaRPr>
          </a:p>
        </p:txBody>
      </p:sp>
      <p:sp>
        <p:nvSpPr>
          <p:cNvPr id="5" name="Text Box 2">
            <a:extLst>
              <a:ext uri="{FF2B5EF4-FFF2-40B4-BE49-F238E27FC236}">
                <a16:creationId xmlns:a16="http://schemas.microsoft.com/office/drawing/2014/main" id="{65A11C92-D57E-46AA-8EDF-8119B82BEEAE}"/>
              </a:ext>
            </a:extLst>
          </p:cNvPr>
          <p:cNvSpPr txBox="1">
            <a:spLocks noChangeArrowheads="1"/>
          </p:cNvSpPr>
          <p:nvPr/>
        </p:nvSpPr>
        <p:spPr bwMode="auto">
          <a:xfrm>
            <a:off x="2149654" y="4732979"/>
            <a:ext cx="673368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Google’s </a:t>
            </a:r>
            <a:r>
              <a:rPr lang="en-US" altLang="zh-CN" sz="2400" b="1" dirty="0" err="1">
                <a:ea typeface="宋体" panose="02010600030101010101" pitchFamily="2" charset="-122"/>
              </a:rPr>
              <a:t>NGram</a:t>
            </a:r>
            <a:r>
              <a:rPr lang="en-US" altLang="zh-CN" sz="2400" b="1" dirty="0">
                <a:ea typeface="宋体" panose="02010600030101010101" pitchFamily="2" charset="-122"/>
              </a:rPr>
              <a:t> corpus:</a:t>
            </a:r>
            <a:r>
              <a:rPr lang="en-US" altLang="zh-CN" sz="2400" dirty="0">
                <a:ea typeface="宋体" panose="02010600030101010101" pitchFamily="2" charset="-122"/>
              </a:rPr>
              <a:t> </a:t>
            </a:r>
          </a:p>
          <a:p>
            <a:pPr eaLnBrk="1" hangingPunct="1">
              <a:spcBef>
                <a:spcPct val="0"/>
              </a:spcBef>
              <a:buClr>
                <a:srgbClr val="990000"/>
              </a:buClr>
              <a:buFont typeface="Wingdings" panose="05000000000000000000" pitchFamily="2" charset="2"/>
              <a:buNone/>
            </a:pPr>
            <a:r>
              <a:rPr lang="en-US" altLang="zh-CN" sz="2400" dirty="0">
                <a:ea typeface="宋体" panose="02010600030101010101" pitchFamily="2" charset="-122"/>
              </a:rPr>
              <a:t>4x increase from 1800 to 2000.</a:t>
            </a:r>
            <a:endParaRPr lang="en-US" altLang="zh-CN" sz="2400" b="1" dirty="0">
              <a:ea typeface="宋体" panose="02010600030101010101" pitchFamily="2" charset="-122"/>
            </a:endParaRPr>
          </a:p>
        </p:txBody>
      </p:sp>
    </p:spTree>
    <p:extLst>
      <p:ext uri="{BB962C8B-B14F-4D97-AF65-F5344CB8AC3E}">
        <p14:creationId xmlns:p14="http://schemas.microsoft.com/office/powerpoint/2010/main" val="861284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4" cy="6857998"/>
          </a:xfrm>
          <a:prstGeom prst="rect">
            <a:avLst/>
          </a:prstGeom>
          <a:ln>
            <a:solidFill>
              <a:schemeClr val="tx1"/>
            </a:solidFill>
          </a:ln>
        </p:spPr>
      </p:pic>
    </p:spTree>
    <p:extLst>
      <p:ext uri="{BB962C8B-B14F-4D97-AF65-F5344CB8AC3E}">
        <p14:creationId xmlns:p14="http://schemas.microsoft.com/office/powerpoint/2010/main" val="266463474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chemeClr val="bg1"/>
        </a:solidFill>
        <a:effectLst/>
      </p:bgPr>
    </p:bg>
    <p:spTree>
      <p:nvGrpSpPr>
        <p:cNvPr id="1" name=""/>
        <p:cNvGrpSpPr/>
        <p:nvPr/>
      </p:nvGrpSpPr>
      <p:grpSpPr>
        <a:xfrm>
          <a:off x="0" y="0"/>
          <a:ext cx="0" cy="0"/>
          <a:chOff x="0" y="0"/>
          <a:chExt cx="0" cy="0"/>
        </a:xfrm>
      </p:grpSpPr>
      <p:pic>
        <p:nvPicPr>
          <p:cNvPr id="19458" name="Picture 2" descr="Frans_Hals_-_Portret_van_Ren%C3%A9_Descartes">
            <a:hlinkClick r:id="rId2"/>
            <a:extLst>
              <a:ext uri="{FF2B5EF4-FFF2-40B4-BE49-F238E27FC236}">
                <a16:creationId xmlns:a16="http://schemas.microsoft.com/office/drawing/2014/main" id="{ECA6FFBE-1F13-45AC-89CE-E2AA7914C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8813"/>
          <a:stretch>
            <a:fillRect/>
          </a:stretch>
        </p:blipFill>
        <p:spPr bwMode="auto">
          <a:xfrm>
            <a:off x="5334000" y="0"/>
            <a:ext cx="51085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2">
            <a:extLst>
              <a:ext uri="{FF2B5EF4-FFF2-40B4-BE49-F238E27FC236}">
                <a16:creationId xmlns:a16="http://schemas.microsoft.com/office/drawing/2014/main" id="{1FC3DC58-2F4B-48D8-8C37-7919F870C61D}"/>
              </a:ext>
            </a:extLst>
          </p:cNvPr>
          <p:cNvSpPr txBox="1">
            <a:spLocks noChangeArrowheads="1"/>
          </p:cNvSpPr>
          <p:nvPr/>
        </p:nvSpPr>
        <p:spPr bwMode="auto">
          <a:xfrm>
            <a:off x="-228600" y="228600"/>
            <a:ext cx="5105400" cy="6342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57200" marR="0" lvl="0" indent="-457200" algn="l" defTabSz="914400" rtl="0" eaLnBrk="1" fontAlgn="base" latinLnBrk="0" hangingPunct="1">
              <a:lnSpc>
                <a:spcPct val="95000"/>
              </a:lnSpc>
              <a:spcBef>
                <a:spcPct val="0"/>
              </a:spcBef>
              <a:spcAft>
                <a:spcPct val="0"/>
              </a:spcAft>
              <a:buClr>
                <a:srgbClr val="990000"/>
              </a:buClr>
              <a:buSzTx/>
              <a:buFont typeface="Wingdings" panose="05000000000000000000" pitchFamily="2" charset="2"/>
              <a:buNone/>
              <a:tabLst/>
              <a:defRPr/>
            </a:pPr>
            <a:r>
              <a:rPr kumimoji="0" lang="en-US" altLang="zh-CN" sz="1400" b="1"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Thus you can clearly see that in order to perceive, the mind need not contemplate any images resembling the things that it senses. But this makes it no less true that the objects we look at do imprint very perfect images on the back of our eyes.... You will be even more certain of this if, taking the eye of a newly deceased man, or, for want of that, of an ox or some other large animal, you carefully cut through to the back the three membranes which enclose it, in such a manner that a large part of the humor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M</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[see Figure 0.1] which is there remains exposed without any of it spilling out because of this. Then, having covered it over with some white body thin enough to let the daylight pass through it, as for example with a piece of paper or with an eggshell,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RST</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place this eye in the hole of a specially made window such as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Z</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in such a manner so that it has its front,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BCD</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turned toward some location where there are various objects, such as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X</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Y</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illuminated by the sun; and the back of it, where the white body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RST</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is located, toward the inside of the chamber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P</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(where you will be), into which no other light is allowed to enter except that which will be able to penetrate through this eye, all of whose parts, from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C</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to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S</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you know to be transparent. For when this has been done, if you look at that white body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RST</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you will see there, not perhaps without admiration and pleasure, a picture which will represent in natural perspective all the objects which will be outside of it toward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VXY</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But I must explain here at greater length how this picture is formed; for, by the same means, I can enable you to understand several things which pertain to vision. (</a:t>
            </a:r>
            <a:r>
              <a:rPr kumimoji="0" lang="en-US" altLang="zh-CN" sz="1400" b="0" i="1"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Optics</a:t>
            </a:r>
            <a:r>
              <a:rPr kumimoji="0" lang="en-US" altLang="zh-CN" sz="14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rPr>
              <a:t>, Fifth Discourse)</a:t>
            </a:r>
          </a:p>
        </p:txBody>
      </p:sp>
      <p:pic>
        <p:nvPicPr>
          <p:cNvPr id="4" name="Picture 9" descr="FIGURE__0">
            <a:extLst>
              <a:ext uri="{FF2B5EF4-FFF2-40B4-BE49-F238E27FC236}">
                <a16:creationId xmlns:a16="http://schemas.microsoft.com/office/drawing/2014/main" id="{B269E6F2-1E42-4F53-9473-0F9C39F811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6028" y="3498555"/>
            <a:ext cx="1125595" cy="29877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4" cy="6857997"/>
          </a:xfrm>
          <a:prstGeom prst="rect">
            <a:avLst/>
          </a:prstGeom>
          <a:ln>
            <a:solidFill>
              <a:schemeClr val="tx1"/>
            </a:solidFill>
          </a:ln>
        </p:spPr>
      </p:pic>
    </p:spTree>
    <p:extLst>
      <p:ext uri="{BB962C8B-B14F-4D97-AF65-F5344CB8AC3E}">
        <p14:creationId xmlns:p14="http://schemas.microsoft.com/office/powerpoint/2010/main" val="263423757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3" cy="6857997"/>
          </a:xfrm>
          <a:prstGeom prst="rect">
            <a:avLst/>
          </a:prstGeom>
          <a:ln>
            <a:solidFill>
              <a:schemeClr val="tx1"/>
            </a:solidFill>
          </a:ln>
        </p:spPr>
      </p:pic>
      <p:sp>
        <p:nvSpPr>
          <p:cNvPr id="4" name="Text Box 2">
            <a:extLst>
              <a:ext uri="{FF2B5EF4-FFF2-40B4-BE49-F238E27FC236}">
                <a16:creationId xmlns:a16="http://schemas.microsoft.com/office/drawing/2014/main" id="{4131ECDC-EF45-48FB-8FD8-4A2679E86EFC}"/>
              </a:ext>
            </a:extLst>
          </p:cNvPr>
          <p:cNvSpPr txBox="1">
            <a:spLocks noChangeArrowheads="1"/>
          </p:cNvSpPr>
          <p:nvPr/>
        </p:nvSpPr>
        <p:spPr bwMode="auto">
          <a:xfrm>
            <a:off x="2262303" y="4064384"/>
            <a:ext cx="10569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9600" b="1" dirty="0">
                <a:solidFill>
                  <a:srgbClr val="C00000"/>
                </a:solidFill>
                <a:ea typeface="宋体" panose="02010600030101010101" pitchFamily="2" charset="-122"/>
              </a:rPr>
              <a:t>?</a:t>
            </a:r>
          </a:p>
        </p:txBody>
      </p:sp>
      <p:pic>
        <p:nvPicPr>
          <p:cNvPr id="5" name="Picture 4" descr="Text, letter&#10;&#10;Description automatically generated">
            <a:extLst>
              <a:ext uri="{FF2B5EF4-FFF2-40B4-BE49-F238E27FC236}">
                <a16:creationId xmlns:a16="http://schemas.microsoft.com/office/drawing/2014/main" id="{6AD9D04A-1DFC-4442-9480-95F7F7CA18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9256" y="4268021"/>
            <a:ext cx="5200909" cy="1267131"/>
          </a:xfrm>
          <a:prstGeom prst="rect">
            <a:avLst/>
          </a:prstGeom>
        </p:spPr>
      </p:pic>
      <p:cxnSp>
        <p:nvCxnSpPr>
          <p:cNvPr id="7" name="Straight Connector 6">
            <a:extLst>
              <a:ext uri="{FF2B5EF4-FFF2-40B4-BE49-F238E27FC236}">
                <a16:creationId xmlns:a16="http://schemas.microsoft.com/office/drawing/2014/main" id="{B3980C32-BF14-4CCD-B720-E10953063417}"/>
              </a:ext>
            </a:extLst>
          </p:cNvPr>
          <p:cNvCxnSpPr/>
          <p:nvPr/>
        </p:nvCxnSpPr>
        <p:spPr bwMode="auto">
          <a:xfrm>
            <a:off x="6586990" y="4985755"/>
            <a:ext cx="608221" cy="0"/>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33371361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3" cy="6857997"/>
          </a:xfrm>
          <a:prstGeom prst="rect">
            <a:avLst/>
          </a:prstGeom>
          <a:ln>
            <a:solidFill>
              <a:schemeClr val="tx1"/>
            </a:solidFill>
          </a:ln>
        </p:spPr>
      </p:pic>
      <p:sp>
        <p:nvSpPr>
          <p:cNvPr id="2" name="Arrow: Right 1">
            <a:extLst>
              <a:ext uri="{FF2B5EF4-FFF2-40B4-BE49-F238E27FC236}">
                <a16:creationId xmlns:a16="http://schemas.microsoft.com/office/drawing/2014/main" id="{713D654E-007C-48CE-9DBC-3D5D2B98B787}"/>
              </a:ext>
            </a:extLst>
          </p:cNvPr>
          <p:cNvSpPr/>
          <p:nvPr/>
        </p:nvSpPr>
        <p:spPr bwMode="auto">
          <a:xfrm>
            <a:off x="1895000" y="4865764"/>
            <a:ext cx="310316" cy="227566"/>
          </a:xfrm>
          <a:prstGeom prst="rightArrow">
            <a:avLst/>
          </a:prstGeom>
          <a:solidFill>
            <a:srgbClr val="FFFF00"/>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sp>
        <p:nvSpPr>
          <p:cNvPr id="4" name="Text Box 2">
            <a:extLst>
              <a:ext uri="{FF2B5EF4-FFF2-40B4-BE49-F238E27FC236}">
                <a16:creationId xmlns:a16="http://schemas.microsoft.com/office/drawing/2014/main" id="{E522ADA6-8F22-4B71-AEAD-A7BA6EFAEE41}"/>
              </a:ext>
            </a:extLst>
          </p:cNvPr>
          <p:cNvSpPr txBox="1">
            <a:spLocks noChangeArrowheads="1"/>
          </p:cNvSpPr>
          <p:nvPr/>
        </p:nvSpPr>
        <p:spPr bwMode="auto">
          <a:xfrm>
            <a:off x="1964400" y="3104471"/>
            <a:ext cx="3195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000" b="1" dirty="0">
                <a:solidFill>
                  <a:srgbClr val="C00000"/>
                </a:solidFill>
                <a:ea typeface="宋体" panose="02010600030101010101" pitchFamily="2" charset="-122"/>
              </a:rPr>
              <a:t>?</a:t>
            </a:r>
          </a:p>
        </p:txBody>
      </p:sp>
    </p:spTree>
    <p:extLst>
      <p:ext uri="{BB962C8B-B14F-4D97-AF65-F5344CB8AC3E}">
        <p14:creationId xmlns:p14="http://schemas.microsoft.com/office/powerpoint/2010/main" val="8542703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4" cy="6857997"/>
          </a:xfrm>
          <a:prstGeom prst="rect">
            <a:avLst/>
          </a:prstGeom>
          <a:ln>
            <a:solidFill>
              <a:schemeClr val="tx1"/>
            </a:solidFill>
          </a:ln>
        </p:spPr>
      </p:pic>
    </p:spTree>
    <p:extLst>
      <p:ext uri="{BB962C8B-B14F-4D97-AF65-F5344CB8AC3E}">
        <p14:creationId xmlns:p14="http://schemas.microsoft.com/office/powerpoint/2010/main" val="3372132391"/>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2"/>
            <a:ext cx="6724353" cy="6857997"/>
          </a:xfrm>
          <a:prstGeom prst="rect">
            <a:avLst/>
          </a:prstGeom>
          <a:ln>
            <a:solidFill>
              <a:schemeClr val="tx1"/>
            </a:solidFill>
          </a:ln>
        </p:spPr>
      </p:pic>
      <p:pic>
        <p:nvPicPr>
          <p:cNvPr id="4" name="Picture 3" descr="Graphical user interface, application, Word&#10;&#10;Description automatically generated">
            <a:extLst>
              <a:ext uri="{FF2B5EF4-FFF2-40B4-BE49-F238E27FC236}">
                <a16:creationId xmlns:a16="http://schemas.microsoft.com/office/drawing/2014/main" id="{D9E9FB46-D0DE-46B6-949A-F1007B7C9DC6}"/>
              </a:ext>
            </a:extLst>
          </p:cNvPr>
          <p:cNvPicPr>
            <a:picLocks noChangeAspect="1"/>
          </p:cNvPicPr>
          <p:nvPr/>
        </p:nvPicPr>
        <p:blipFill rotWithShape="1">
          <a:blip r:embed="rId3">
            <a:extLst>
              <a:ext uri="{28A0092B-C50C-407E-A947-70E740481C1C}">
                <a14:useLocalDpi xmlns:a14="http://schemas.microsoft.com/office/drawing/2010/main" val="0"/>
              </a:ext>
            </a:extLst>
          </a:blip>
          <a:srcRect t="21297"/>
          <a:stretch/>
        </p:blipFill>
        <p:spPr>
          <a:xfrm>
            <a:off x="2029053" y="3909993"/>
            <a:ext cx="6724357" cy="5397443"/>
          </a:xfrm>
          <a:prstGeom prst="rect">
            <a:avLst/>
          </a:prstGeom>
          <a:ln>
            <a:solidFill>
              <a:schemeClr val="tx1"/>
            </a:solidFill>
          </a:ln>
        </p:spPr>
      </p:pic>
      <p:pic>
        <p:nvPicPr>
          <p:cNvPr id="5" name="Picture 4">
            <a:extLst>
              <a:ext uri="{FF2B5EF4-FFF2-40B4-BE49-F238E27FC236}">
                <a16:creationId xmlns:a16="http://schemas.microsoft.com/office/drawing/2014/main" id="{BECA0D0C-74BB-47BF-A932-6C17B469C5F0}"/>
              </a:ext>
            </a:extLst>
          </p:cNvPr>
          <p:cNvPicPr>
            <a:picLocks noChangeAspect="1"/>
          </p:cNvPicPr>
          <p:nvPr/>
        </p:nvPicPr>
        <p:blipFill rotWithShape="1">
          <a:blip r:embed="rId4">
            <a:extLst>
              <a:ext uri="{28A0092B-C50C-407E-A947-70E740481C1C}">
                <a14:useLocalDpi xmlns:a14="http://schemas.microsoft.com/office/drawing/2010/main" val="0"/>
              </a:ext>
            </a:extLst>
          </a:blip>
          <a:srcRect t="21036" b="10649"/>
          <a:stretch/>
        </p:blipFill>
        <p:spPr>
          <a:xfrm>
            <a:off x="2029053" y="4732677"/>
            <a:ext cx="6724357" cy="4685096"/>
          </a:xfrm>
          <a:prstGeom prst="rect">
            <a:avLst/>
          </a:prstGeom>
          <a:ln>
            <a:solidFill>
              <a:schemeClr val="tx1"/>
            </a:solidFill>
          </a:ln>
        </p:spPr>
      </p:pic>
      <p:pic>
        <p:nvPicPr>
          <p:cNvPr id="6" name="Picture 5">
            <a:extLst>
              <a:ext uri="{FF2B5EF4-FFF2-40B4-BE49-F238E27FC236}">
                <a16:creationId xmlns:a16="http://schemas.microsoft.com/office/drawing/2014/main" id="{CDD008D3-5DD0-4E69-A950-08377F66AEE2}"/>
              </a:ext>
            </a:extLst>
          </p:cNvPr>
          <p:cNvPicPr>
            <a:picLocks noChangeAspect="1"/>
          </p:cNvPicPr>
          <p:nvPr/>
        </p:nvPicPr>
        <p:blipFill rotWithShape="1">
          <a:blip r:embed="rId5">
            <a:extLst>
              <a:ext uri="{28A0092B-C50C-407E-A947-70E740481C1C}">
                <a14:useLocalDpi xmlns:a14="http://schemas.microsoft.com/office/drawing/2010/main" val="0"/>
              </a:ext>
            </a:extLst>
          </a:blip>
          <a:srcRect t="21036" b="10649"/>
          <a:stretch/>
        </p:blipFill>
        <p:spPr>
          <a:xfrm>
            <a:off x="2029053" y="5555361"/>
            <a:ext cx="6724357" cy="4685096"/>
          </a:xfrm>
          <a:prstGeom prst="rect">
            <a:avLst/>
          </a:prstGeom>
          <a:ln>
            <a:solidFill>
              <a:schemeClr val="tx1"/>
            </a:solidFill>
          </a:ln>
        </p:spPr>
      </p:pic>
    </p:spTree>
    <p:extLst>
      <p:ext uri="{BB962C8B-B14F-4D97-AF65-F5344CB8AC3E}">
        <p14:creationId xmlns:p14="http://schemas.microsoft.com/office/powerpoint/2010/main" val="19738030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 Box 2">
            <a:extLst>
              <a:ext uri="{FF2B5EF4-FFF2-40B4-BE49-F238E27FC236}">
                <a16:creationId xmlns:a16="http://schemas.microsoft.com/office/drawing/2014/main" id="{880790C9-B7FA-4C77-941D-A4758C679F71}"/>
              </a:ext>
            </a:extLst>
          </p:cNvPr>
          <p:cNvSpPr txBox="1">
            <a:spLocks noChangeArrowheads="1"/>
          </p:cNvSpPr>
          <p:nvPr/>
        </p:nvSpPr>
        <p:spPr bwMode="auto">
          <a:xfrm>
            <a:off x="2149654" y="1809326"/>
            <a:ext cx="630337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Main Study</a:t>
            </a:r>
          </a:p>
        </p:txBody>
      </p:sp>
      <p:sp>
        <p:nvSpPr>
          <p:cNvPr id="4" name="Text Box 2">
            <a:extLst>
              <a:ext uri="{FF2B5EF4-FFF2-40B4-BE49-F238E27FC236}">
                <a16:creationId xmlns:a16="http://schemas.microsoft.com/office/drawing/2014/main" id="{D7E36D4B-2D5B-4382-AFB6-0F525DC260D9}"/>
              </a:ext>
            </a:extLst>
          </p:cNvPr>
          <p:cNvSpPr txBox="1">
            <a:spLocks noChangeArrowheads="1"/>
          </p:cNvSpPr>
          <p:nvPr/>
        </p:nvSpPr>
        <p:spPr bwMode="auto">
          <a:xfrm>
            <a:off x="2149654" y="2375480"/>
            <a:ext cx="6733680"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“intuition” / “intuitions” / “intuit” / “intuitive” /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“counter-intuitive” / “intuitively” / “counter-</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intuitively” in journal research articles in </a:t>
            </a:r>
          </a:p>
          <a:p>
            <a:pPr eaLnBrk="1" hangingPunct="1">
              <a:lnSpc>
                <a:spcPct val="80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English in JSTOR</a:t>
            </a:r>
          </a:p>
        </p:txBody>
      </p:sp>
      <p:pic>
        <p:nvPicPr>
          <p:cNvPr id="3" name="Picture 2" descr="Graphical user interface, text, application&#10;&#10;Description automatically generated">
            <a:extLst>
              <a:ext uri="{FF2B5EF4-FFF2-40B4-BE49-F238E27FC236}">
                <a16:creationId xmlns:a16="http://schemas.microsoft.com/office/drawing/2014/main" id="{503A0924-8304-435E-83FB-ED2A9E12E9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057" y="3843790"/>
            <a:ext cx="6724357" cy="6858000"/>
          </a:xfrm>
          <a:prstGeom prst="rect">
            <a:avLst/>
          </a:prstGeom>
          <a:ln>
            <a:solidFill>
              <a:schemeClr val="tx1"/>
            </a:solidFill>
          </a:ln>
        </p:spPr>
      </p:pic>
    </p:spTree>
    <p:extLst>
      <p:ext uri="{BB962C8B-B14F-4D97-AF65-F5344CB8AC3E}">
        <p14:creationId xmlns:p14="http://schemas.microsoft.com/office/powerpoint/2010/main" val="21257292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08FA60-55DA-48CC-BD8E-275511BC4A51}"/>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9057" y="1621923"/>
            <a:ext cx="6724353" cy="6857995"/>
          </a:xfrm>
          <a:prstGeom prst="rect">
            <a:avLst/>
          </a:prstGeom>
          <a:ln>
            <a:solidFill>
              <a:schemeClr val="tx1"/>
            </a:solidFill>
          </a:ln>
        </p:spPr>
      </p:pic>
    </p:spTree>
    <p:extLst>
      <p:ext uri="{BB962C8B-B14F-4D97-AF65-F5344CB8AC3E}">
        <p14:creationId xmlns:p14="http://schemas.microsoft.com/office/powerpoint/2010/main" val="1603089907"/>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 name="Picture 3" descr="Chart, treemap chart&#10;&#10;Description automatically generated">
            <a:extLst>
              <a:ext uri="{FF2B5EF4-FFF2-40B4-BE49-F238E27FC236}">
                <a16:creationId xmlns:a16="http://schemas.microsoft.com/office/drawing/2014/main" id="{7A4A05AC-AAF1-4986-8579-9FA4BB93DB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3920" y="1414176"/>
            <a:ext cx="5911338" cy="5373486"/>
          </a:xfrm>
          <a:prstGeom prst="rect">
            <a:avLst/>
          </a:prstGeom>
          <a:ln>
            <a:solidFill>
              <a:schemeClr val="tx1"/>
            </a:solidFill>
          </a:ln>
        </p:spPr>
      </p:pic>
    </p:spTree>
    <p:extLst>
      <p:ext uri="{BB962C8B-B14F-4D97-AF65-F5344CB8AC3E}">
        <p14:creationId xmlns:p14="http://schemas.microsoft.com/office/powerpoint/2010/main" val="725713193"/>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2" descr="James Andow (@andowjames) | Twitter">
            <a:extLst>
              <a:ext uri="{FF2B5EF4-FFF2-40B4-BE49-F238E27FC236}">
                <a16:creationId xmlns:a16="http://schemas.microsoft.com/office/drawing/2014/main" id="{9C2DC33A-A510-4BD8-B5CE-E8D47F57AC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7671" y="1553631"/>
            <a:ext cx="1603993" cy="160399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ular Callout 2">
            <a:extLst>
              <a:ext uri="{FF2B5EF4-FFF2-40B4-BE49-F238E27FC236}">
                <a16:creationId xmlns:a16="http://schemas.microsoft.com/office/drawing/2014/main" id="{78944149-BA74-4A90-833A-B09928F3EB54}"/>
              </a:ext>
            </a:extLst>
          </p:cNvPr>
          <p:cNvSpPr>
            <a:spLocks noChangeArrowheads="1"/>
          </p:cNvSpPr>
          <p:nvPr/>
        </p:nvSpPr>
        <p:spPr bwMode="auto">
          <a:xfrm>
            <a:off x="3563606" y="1553631"/>
            <a:ext cx="5328340" cy="1360717"/>
          </a:xfrm>
          <a:prstGeom prst="wedgeRectCallout">
            <a:avLst>
              <a:gd name="adj1" fmla="val -70851"/>
              <a:gd name="adj2" fmla="val 12644"/>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7" name="Text Box 2">
            <a:extLst>
              <a:ext uri="{FF2B5EF4-FFF2-40B4-BE49-F238E27FC236}">
                <a16:creationId xmlns:a16="http://schemas.microsoft.com/office/drawing/2014/main" id="{46B7A3CB-EF90-4789-8A02-0A85DF65F683}"/>
              </a:ext>
            </a:extLst>
          </p:cNvPr>
          <p:cNvSpPr txBox="1">
            <a:spLocks noChangeArrowheads="1"/>
          </p:cNvSpPr>
          <p:nvPr/>
        </p:nvSpPr>
        <p:spPr bwMode="auto">
          <a:xfrm>
            <a:off x="3301668" y="1695380"/>
            <a:ext cx="55444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dirty="0">
                <a:ea typeface="宋体" panose="02010600030101010101" pitchFamily="2" charset="-122"/>
              </a:rPr>
              <a:t>	The headline finding is that… an increase in the proportion of articles using at least one of these terms was apparent across the broad swath of academia indexed (196)</a:t>
            </a:r>
          </a:p>
        </p:txBody>
      </p:sp>
      <p:pic>
        <p:nvPicPr>
          <p:cNvPr id="8" name="Picture 7" descr="Table&#10;&#10;Description automatically generated">
            <a:extLst>
              <a:ext uri="{FF2B5EF4-FFF2-40B4-BE49-F238E27FC236}">
                <a16:creationId xmlns:a16="http://schemas.microsoft.com/office/drawing/2014/main" id="{11F45FF3-66CD-4C25-B1DE-854548079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5148" y="3330967"/>
            <a:ext cx="7050948" cy="10858784"/>
          </a:xfrm>
          <a:prstGeom prst="rect">
            <a:avLst/>
          </a:prstGeom>
          <a:ln>
            <a:solidFill>
              <a:schemeClr val="tx1"/>
            </a:solidFill>
          </a:ln>
        </p:spPr>
      </p:pic>
      <p:cxnSp>
        <p:nvCxnSpPr>
          <p:cNvPr id="12" name="Straight Connector 11">
            <a:extLst>
              <a:ext uri="{FF2B5EF4-FFF2-40B4-BE49-F238E27FC236}">
                <a16:creationId xmlns:a16="http://schemas.microsoft.com/office/drawing/2014/main" id="{C3180ECA-24D7-4FF9-AFDF-7D58096E6CA5}"/>
              </a:ext>
            </a:extLst>
          </p:cNvPr>
          <p:cNvCxnSpPr/>
          <p:nvPr/>
        </p:nvCxnSpPr>
        <p:spPr bwMode="auto">
          <a:xfrm>
            <a:off x="6375974" y="3930679"/>
            <a:ext cx="1986027" cy="0"/>
          </a:xfrm>
          <a:prstGeom prst="line">
            <a:avLst/>
          </a:prstGeom>
          <a:noFill/>
          <a:ln w="19050" cap="flat" cmpd="sng" algn="ctr">
            <a:solidFill>
              <a:srgbClr val="C00000"/>
            </a:solidFill>
            <a:prstDash val="solid"/>
            <a:round/>
            <a:headEnd type="none" w="med" len="med"/>
            <a:tailEnd type="none" w="med" len="med"/>
          </a:ln>
          <a:effectLst/>
        </p:spPr>
      </p:cxnSp>
    </p:spTree>
    <p:extLst>
      <p:ext uri="{BB962C8B-B14F-4D97-AF65-F5344CB8AC3E}">
        <p14:creationId xmlns:p14="http://schemas.microsoft.com/office/powerpoint/2010/main" val="2978347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 name="Picture 2" descr="Table&#10;&#10;Description automatically generated">
            <a:extLst>
              <a:ext uri="{FF2B5EF4-FFF2-40B4-BE49-F238E27FC236}">
                <a16:creationId xmlns:a16="http://schemas.microsoft.com/office/drawing/2014/main" id="{9309EC78-37F2-458F-A0B2-2B8833A52B3B}"/>
              </a:ext>
            </a:extLst>
          </p:cNvPr>
          <p:cNvPicPr>
            <a:picLocks noChangeAspect="1"/>
          </p:cNvPicPr>
          <p:nvPr/>
        </p:nvPicPr>
        <p:blipFill rotWithShape="1">
          <a:blip r:embed="rId2">
            <a:extLst>
              <a:ext uri="{28A0092B-C50C-407E-A947-70E740481C1C}">
                <a14:useLocalDpi xmlns:a14="http://schemas.microsoft.com/office/drawing/2010/main" val="0"/>
              </a:ext>
            </a:extLst>
          </a:blip>
          <a:srcRect b="5326"/>
          <a:stretch/>
        </p:blipFill>
        <p:spPr>
          <a:xfrm>
            <a:off x="1895000" y="1661820"/>
            <a:ext cx="6955233" cy="1673052"/>
          </a:xfrm>
          <a:prstGeom prst="rect">
            <a:avLst/>
          </a:prstGeom>
          <a:ln>
            <a:solidFill>
              <a:schemeClr val="tx1"/>
            </a:solidFill>
          </a:ln>
        </p:spPr>
      </p:pic>
      <p:grpSp>
        <p:nvGrpSpPr>
          <p:cNvPr id="4" name="Group 3">
            <a:extLst>
              <a:ext uri="{FF2B5EF4-FFF2-40B4-BE49-F238E27FC236}">
                <a16:creationId xmlns:a16="http://schemas.microsoft.com/office/drawing/2014/main" id="{4589E098-9565-43BE-A72D-6F8228251B54}"/>
              </a:ext>
            </a:extLst>
          </p:cNvPr>
          <p:cNvGrpSpPr/>
          <p:nvPr/>
        </p:nvGrpSpPr>
        <p:grpSpPr>
          <a:xfrm>
            <a:off x="1892928" y="3643020"/>
            <a:ext cx="6955233" cy="1673052"/>
            <a:chOff x="1892928" y="3643020"/>
            <a:chExt cx="6955233" cy="1673052"/>
          </a:xfrm>
        </p:grpSpPr>
        <p:pic>
          <p:nvPicPr>
            <p:cNvPr id="11" name="Picture 10" descr="Table&#10;&#10;Description automatically generated">
              <a:extLst>
                <a:ext uri="{FF2B5EF4-FFF2-40B4-BE49-F238E27FC236}">
                  <a16:creationId xmlns:a16="http://schemas.microsoft.com/office/drawing/2014/main" id="{1570D5A2-B865-485B-84FC-E19084152D02}"/>
                </a:ext>
              </a:extLst>
            </p:cNvPr>
            <p:cNvPicPr>
              <a:picLocks noChangeAspect="1"/>
            </p:cNvPicPr>
            <p:nvPr/>
          </p:nvPicPr>
          <p:blipFill rotWithShape="1">
            <a:blip r:embed="rId2">
              <a:extLst>
                <a:ext uri="{28A0092B-C50C-407E-A947-70E740481C1C}">
                  <a14:useLocalDpi xmlns:a14="http://schemas.microsoft.com/office/drawing/2010/main" val="0"/>
                </a:ext>
              </a:extLst>
            </a:blip>
            <a:srcRect b="5326"/>
            <a:stretch/>
          </p:blipFill>
          <p:spPr>
            <a:xfrm>
              <a:off x="1892928" y="3643020"/>
              <a:ext cx="6955233" cy="1673052"/>
            </a:xfrm>
            <a:prstGeom prst="rect">
              <a:avLst/>
            </a:prstGeom>
            <a:ln>
              <a:solidFill>
                <a:schemeClr val="tx1"/>
              </a:solidFill>
            </a:ln>
          </p:spPr>
        </p:pic>
        <p:pic>
          <p:nvPicPr>
            <p:cNvPr id="9" name="Picture 8">
              <a:extLst>
                <a:ext uri="{FF2B5EF4-FFF2-40B4-BE49-F238E27FC236}">
                  <a16:creationId xmlns:a16="http://schemas.microsoft.com/office/drawing/2014/main" id="{8EA34BE9-EF68-4304-8BA0-54E65B772F07}"/>
                </a:ext>
              </a:extLst>
            </p:cNvPr>
            <p:cNvPicPr>
              <a:picLocks noChangeAspect="1"/>
            </p:cNvPicPr>
            <p:nvPr/>
          </p:nvPicPr>
          <p:blipFill>
            <a:blip r:embed="rId3">
              <a:extLst>
                <a:ext uri="{28A0092B-C50C-407E-A947-70E740481C1C}">
                  <a14:useLocalDpi xmlns:a14="http://schemas.microsoft.com/office/drawing/2010/main" val="0"/>
                </a:ext>
              </a:extLst>
            </a:blip>
            <a:srcRect l="1063" r="1063"/>
            <a:stretch/>
          </p:blipFill>
          <p:spPr>
            <a:xfrm>
              <a:off x="2039814" y="3643020"/>
              <a:ext cx="6777320" cy="1630256"/>
            </a:xfrm>
            <a:prstGeom prst="rect">
              <a:avLst/>
            </a:prstGeom>
            <a:ln>
              <a:noFill/>
            </a:ln>
          </p:spPr>
        </p:pic>
      </p:grpSp>
      <p:sp>
        <p:nvSpPr>
          <p:cNvPr id="12" name="Text Box 2">
            <a:extLst>
              <a:ext uri="{FF2B5EF4-FFF2-40B4-BE49-F238E27FC236}">
                <a16:creationId xmlns:a16="http://schemas.microsoft.com/office/drawing/2014/main" id="{CD62FB3C-02F4-44B7-A2C5-CA4373F868CA}"/>
              </a:ext>
            </a:extLst>
          </p:cNvPr>
          <p:cNvSpPr txBox="1">
            <a:spLocks noChangeArrowheads="1"/>
          </p:cNvSpPr>
          <p:nvPr/>
        </p:nvSpPr>
        <p:spPr bwMode="auto">
          <a:xfrm>
            <a:off x="3574746" y="3647707"/>
            <a:ext cx="235850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000" b="1" dirty="0">
                <a:solidFill>
                  <a:srgbClr val="C00000"/>
                </a:solidFill>
                <a:ea typeface="宋体" panose="02010600030101010101" pitchFamily="2" charset="-122"/>
              </a:rPr>
              <a:t>(after 1950)</a:t>
            </a:r>
          </a:p>
        </p:txBody>
      </p:sp>
    </p:spTree>
    <p:extLst>
      <p:ext uri="{BB962C8B-B14F-4D97-AF65-F5344CB8AC3E}">
        <p14:creationId xmlns:p14="http://schemas.microsoft.com/office/powerpoint/2010/main" val="1615140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0482" name="Picture 4" descr="xphi_toolbox">
            <a:extLst>
              <a:ext uri="{FF2B5EF4-FFF2-40B4-BE49-F238E27FC236}">
                <a16:creationId xmlns:a16="http://schemas.microsoft.com/office/drawing/2014/main" id="{0D40D7E9-E67A-440E-B5C7-B8C88C01D56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562" r="8035"/>
          <a:stretch/>
        </p:blipFill>
        <p:spPr bwMode="auto">
          <a:xfrm>
            <a:off x="-49652" y="0"/>
            <a:ext cx="9193651"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74BCAF-E83C-4DB0-AAF7-A97B5306268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77668" y="1959111"/>
            <a:ext cx="15240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ular Callout 2">
            <a:extLst>
              <a:ext uri="{FF2B5EF4-FFF2-40B4-BE49-F238E27FC236}">
                <a16:creationId xmlns:a16="http://schemas.microsoft.com/office/drawing/2014/main" id="{1F848685-0D5A-408A-9F22-61C94F8412D1}"/>
              </a:ext>
            </a:extLst>
          </p:cNvPr>
          <p:cNvSpPr>
            <a:spLocks noChangeArrowheads="1"/>
          </p:cNvSpPr>
          <p:nvPr/>
        </p:nvSpPr>
        <p:spPr bwMode="auto">
          <a:xfrm>
            <a:off x="3563606" y="1959111"/>
            <a:ext cx="5328340" cy="1360717"/>
          </a:xfrm>
          <a:prstGeom prst="wedgeRectCallout">
            <a:avLst>
              <a:gd name="adj1" fmla="val -58737"/>
              <a:gd name="adj2" fmla="val 48524"/>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8" name="Text Box 2">
            <a:extLst>
              <a:ext uri="{FF2B5EF4-FFF2-40B4-BE49-F238E27FC236}">
                <a16:creationId xmlns:a16="http://schemas.microsoft.com/office/drawing/2014/main" id="{A2FBEA46-C77F-41FE-A3F9-FE0890CF461B}"/>
              </a:ext>
            </a:extLst>
          </p:cNvPr>
          <p:cNvSpPr txBox="1">
            <a:spLocks noChangeArrowheads="1"/>
          </p:cNvSpPr>
          <p:nvPr/>
        </p:nvSpPr>
        <p:spPr bwMode="auto">
          <a:xfrm>
            <a:off x="3301668" y="2084524"/>
            <a:ext cx="5627515"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800" dirty="0">
                <a:ea typeface="宋体" panose="02010600030101010101" pitchFamily="2" charset="-122"/>
              </a:rPr>
              <a:t>	in the early years of analytic philosophy, the terminology is not to be found</a:t>
            </a:r>
          </a:p>
        </p:txBody>
      </p:sp>
      <p:pic>
        <p:nvPicPr>
          <p:cNvPr id="13" name="Picture 2" descr="James Andow (@andowjames) | Twitter">
            <a:extLst>
              <a:ext uri="{FF2B5EF4-FFF2-40B4-BE49-F238E27FC236}">
                <a16:creationId xmlns:a16="http://schemas.microsoft.com/office/drawing/2014/main" id="{46D4B368-8FAF-4338-BC32-C32638D490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7671" y="3771361"/>
            <a:ext cx="1603993" cy="160399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2">
            <a:extLst>
              <a:ext uri="{FF2B5EF4-FFF2-40B4-BE49-F238E27FC236}">
                <a16:creationId xmlns:a16="http://schemas.microsoft.com/office/drawing/2014/main" id="{921EDD8F-1DD2-4B29-A021-EC67F31FA7A0}"/>
              </a:ext>
            </a:extLst>
          </p:cNvPr>
          <p:cNvSpPr>
            <a:spLocks noChangeArrowheads="1"/>
          </p:cNvSpPr>
          <p:nvPr/>
        </p:nvSpPr>
        <p:spPr bwMode="auto">
          <a:xfrm>
            <a:off x="3563606" y="3771361"/>
            <a:ext cx="4856322" cy="734438"/>
          </a:xfrm>
          <a:prstGeom prst="wedgeRectCallout">
            <a:avLst>
              <a:gd name="adj1" fmla="val -74492"/>
              <a:gd name="adj2" fmla="val 61926"/>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15" name="Text Box 2">
            <a:extLst>
              <a:ext uri="{FF2B5EF4-FFF2-40B4-BE49-F238E27FC236}">
                <a16:creationId xmlns:a16="http://schemas.microsoft.com/office/drawing/2014/main" id="{154B8B61-5484-44D7-80CC-BD029880E81E}"/>
              </a:ext>
            </a:extLst>
          </p:cNvPr>
          <p:cNvSpPr txBox="1">
            <a:spLocks noChangeArrowheads="1"/>
          </p:cNvSpPr>
          <p:nvPr/>
        </p:nvSpPr>
        <p:spPr bwMode="auto">
          <a:xfrm>
            <a:off x="3301668" y="3934644"/>
            <a:ext cx="554442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800" b="1" dirty="0">
                <a:ea typeface="宋体" panose="02010600030101010101" pitchFamily="2" charset="-122"/>
              </a:rPr>
              <a:t>	it doesn’t seem to be true</a:t>
            </a:r>
          </a:p>
        </p:txBody>
      </p:sp>
      <p:pic>
        <p:nvPicPr>
          <p:cNvPr id="80898" name="Picture 2" descr="THINKERS AT WAR - Wittgenstein | Military History Matters">
            <a:extLst>
              <a:ext uri="{FF2B5EF4-FFF2-40B4-BE49-F238E27FC236}">
                <a16:creationId xmlns:a16="http://schemas.microsoft.com/office/drawing/2014/main" id="{D1501569-E7CE-4023-829C-BB8C8FF1BE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8305" y="5063669"/>
            <a:ext cx="1610878" cy="1610878"/>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2">
            <a:extLst>
              <a:ext uri="{FF2B5EF4-FFF2-40B4-BE49-F238E27FC236}">
                <a16:creationId xmlns:a16="http://schemas.microsoft.com/office/drawing/2014/main" id="{A12B12E8-56B6-4DC7-852E-4F0F50F65653}"/>
              </a:ext>
            </a:extLst>
          </p:cNvPr>
          <p:cNvSpPr>
            <a:spLocks noChangeArrowheads="1"/>
          </p:cNvSpPr>
          <p:nvPr/>
        </p:nvSpPr>
        <p:spPr bwMode="auto">
          <a:xfrm>
            <a:off x="1737671" y="5663604"/>
            <a:ext cx="5282490" cy="734438"/>
          </a:xfrm>
          <a:prstGeom prst="wedgeRectCallout">
            <a:avLst>
              <a:gd name="adj1" fmla="val 65409"/>
              <a:gd name="adj2" fmla="val -2297"/>
            </a:avLst>
          </a:prstGeom>
          <a:solidFill>
            <a:schemeClr val="bg1">
              <a:lumMod val="85000"/>
            </a:schemeClr>
          </a:solidFill>
          <a:ln w="9525" algn="ctr">
            <a:solidFill>
              <a:schemeClr val="tx1"/>
            </a:solidFill>
            <a:round/>
            <a:headEnd/>
            <a:tailEnd/>
          </a:ln>
        </p:spPr>
        <p:txBody>
          <a:bodyPr wrap="square">
            <a:spAutoFit/>
          </a:bodyPr>
          <a:lstStyle>
            <a:lvl1pPr marL="342900" indent="-3429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endParaRPr lang="en-US" altLang="en-US" sz="1600"/>
          </a:p>
        </p:txBody>
      </p:sp>
      <p:sp>
        <p:nvSpPr>
          <p:cNvPr id="17" name="Text Box 2">
            <a:extLst>
              <a:ext uri="{FF2B5EF4-FFF2-40B4-BE49-F238E27FC236}">
                <a16:creationId xmlns:a16="http://schemas.microsoft.com/office/drawing/2014/main" id="{47335ABC-C97E-40EF-B2E9-D6FBD2BA7E2A}"/>
              </a:ext>
            </a:extLst>
          </p:cNvPr>
          <p:cNvSpPr txBox="1">
            <a:spLocks noChangeArrowheads="1"/>
          </p:cNvSpPr>
          <p:nvPr/>
        </p:nvSpPr>
        <p:spPr bwMode="auto">
          <a:xfrm>
            <a:off x="1861901" y="5826887"/>
            <a:ext cx="5544428"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2800" b="1" dirty="0">
                <a:solidFill>
                  <a:srgbClr val="C00000"/>
                </a:solidFill>
                <a:ea typeface="宋体" panose="02010600030101010101" pitchFamily="2" charset="-122"/>
              </a:rPr>
              <a:t>Don’t think, but look! (PI 66)</a:t>
            </a:r>
          </a:p>
        </p:txBody>
      </p:sp>
    </p:spTree>
    <p:extLst>
      <p:ext uri="{BB962C8B-B14F-4D97-AF65-F5344CB8AC3E}">
        <p14:creationId xmlns:p14="http://schemas.microsoft.com/office/powerpoint/2010/main" val="449290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089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16" grpId="0" animBg="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D8531846-540D-4C2B-AF4F-EBDDFEB73FD8}"/>
              </a:ext>
            </a:extLst>
          </p:cNvPr>
          <p:cNvSpPr txBox="1">
            <a:spLocks noChangeArrowheads="1"/>
          </p:cNvSpPr>
          <p:nvPr/>
        </p:nvSpPr>
        <p:spPr bwMode="auto">
          <a:xfrm>
            <a:off x="2152830" y="1902827"/>
            <a:ext cx="5867400" cy="406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b="1" dirty="0">
                <a:ea typeface="宋体" panose="02010600030101010101" pitchFamily="2" charset="-122"/>
              </a:rPr>
              <a:t>Have employed many methods…</a:t>
            </a:r>
          </a:p>
        </p:txBody>
      </p:sp>
      <p:sp>
        <p:nvSpPr>
          <p:cNvPr id="8" name="Text Box 2">
            <a:extLst>
              <a:ext uri="{FF2B5EF4-FFF2-40B4-BE49-F238E27FC236}">
                <a16:creationId xmlns:a16="http://schemas.microsoft.com/office/drawing/2014/main" id="{109F912C-6CEB-46F7-86DE-DE40EDB96177}"/>
              </a:ext>
            </a:extLst>
          </p:cNvPr>
          <p:cNvSpPr txBox="1">
            <a:spLocks noChangeArrowheads="1"/>
          </p:cNvSpPr>
          <p:nvPr/>
        </p:nvSpPr>
        <p:spPr bwMode="auto">
          <a:xfrm>
            <a:off x="2152829" y="2634485"/>
            <a:ext cx="64077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But the dominant tool has been </a:t>
            </a:r>
          </a:p>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questionnaire methods</a:t>
            </a:r>
            <a:r>
              <a:rPr lang="en-US" altLang="zh-CN" sz="2400" dirty="0">
                <a:ea typeface="宋体" panose="02010600030101010101" pitchFamily="2" charset="-122"/>
              </a:rPr>
              <a:t>. </a:t>
            </a:r>
          </a:p>
        </p:txBody>
      </p:sp>
      <p:sp>
        <p:nvSpPr>
          <p:cNvPr id="9" name="Text Box 2">
            <a:extLst>
              <a:ext uri="{FF2B5EF4-FFF2-40B4-BE49-F238E27FC236}">
                <a16:creationId xmlns:a16="http://schemas.microsoft.com/office/drawing/2014/main" id="{C93F80EE-E420-43C5-B9DA-6FC653022448}"/>
              </a:ext>
            </a:extLst>
          </p:cNvPr>
          <p:cNvSpPr txBox="1">
            <a:spLocks noChangeArrowheads="1"/>
          </p:cNvSpPr>
          <p:nvPr/>
        </p:nvSpPr>
        <p:spPr bwMode="auto">
          <a:xfrm>
            <a:off x="2152828" y="3680075"/>
            <a:ext cx="6407775" cy="1034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Often give participants a vignette (story),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and ask a question involving the application </a:t>
            </a:r>
          </a:p>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of a term of interest (“concept”).</a:t>
            </a:r>
          </a:p>
        </p:txBody>
      </p:sp>
      <p:sp>
        <p:nvSpPr>
          <p:cNvPr id="10" name="Text Box 2">
            <a:extLst>
              <a:ext uri="{FF2B5EF4-FFF2-40B4-BE49-F238E27FC236}">
                <a16:creationId xmlns:a16="http://schemas.microsoft.com/office/drawing/2014/main" id="{ECDE69B9-75C1-4AE5-B160-BF659F6B9689}"/>
              </a:ext>
            </a:extLst>
          </p:cNvPr>
          <p:cNvSpPr txBox="1">
            <a:spLocks noChangeArrowheads="1"/>
          </p:cNvSpPr>
          <p:nvPr/>
        </p:nvSpPr>
        <p:spPr bwMode="auto">
          <a:xfrm>
            <a:off x="2152827" y="5039597"/>
            <a:ext cx="6407775" cy="720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5000"/>
              </a:lnSpc>
              <a:spcBef>
                <a:spcPct val="0"/>
              </a:spcBef>
              <a:buClr>
                <a:srgbClr val="990000"/>
              </a:buClr>
              <a:buFont typeface="Wingdings" panose="05000000000000000000" pitchFamily="2" charset="2"/>
              <a:buNone/>
            </a:pPr>
            <a:r>
              <a:rPr lang="en-US" altLang="zh-CN" sz="2400" dirty="0">
                <a:ea typeface="宋体" panose="02010600030101010101" pitchFamily="2" charset="-122"/>
              </a:rPr>
              <a:t>For example, whether the concept of </a:t>
            </a:r>
          </a:p>
          <a:p>
            <a:pPr eaLnBrk="1" hangingPunct="1">
              <a:lnSpc>
                <a:spcPct val="85000"/>
              </a:lnSpc>
              <a:spcBef>
                <a:spcPct val="0"/>
              </a:spcBef>
              <a:buClr>
                <a:srgbClr val="990000"/>
              </a:buClr>
              <a:buFont typeface="Wingdings" panose="05000000000000000000" pitchFamily="2" charset="2"/>
              <a:buNone/>
            </a:pPr>
            <a:r>
              <a:rPr lang="en-US" altLang="zh-CN" sz="2400" b="1" dirty="0">
                <a:solidFill>
                  <a:srgbClr val="C00000"/>
                </a:solidFill>
                <a:ea typeface="宋体" panose="02010600030101010101" pitchFamily="2" charset="-122"/>
              </a:rPr>
              <a:t>intentionality</a:t>
            </a:r>
            <a:r>
              <a:rPr lang="en-US" altLang="zh-CN" sz="2400" dirty="0">
                <a:ea typeface="宋体" panose="02010600030101010101" pitchFamily="2" charset="-122"/>
              </a:rPr>
              <a:t> applies to a given action…</a:t>
            </a:r>
          </a:p>
        </p:txBody>
      </p:sp>
    </p:spTree>
    <p:extLst>
      <p:ext uri="{BB962C8B-B14F-4D97-AF65-F5344CB8AC3E}">
        <p14:creationId xmlns:p14="http://schemas.microsoft.com/office/powerpoint/2010/main" val="20930922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 name="Text Box 2">
            <a:extLst>
              <a:ext uri="{FF2B5EF4-FFF2-40B4-BE49-F238E27FC236}">
                <a16:creationId xmlns:a16="http://schemas.microsoft.com/office/drawing/2014/main" id="{E5E41A76-3823-422D-8F87-ABCF9371DA74}"/>
              </a:ext>
            </a:extLst>
          </p:cNvPr>
          <p:cNvSpPr txBox="1">
            <a:spLocks noChangeArrowheads="1"/>
          </p:cNvSpPr>
          <p:nvPr/>
        </p:nvSpPr>
        <p:spPr bwMode="auto">
          <a:xfrm>
            <a:off x="2185665" y="1733550"/>
            <a:ext cx="60642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400" b="1" dirty="0">
                <a:ea typeface="宋体" panose="02010600030101010101" pitchFamily="2" charset="-122"/>
              </a:rPr>
              <a:t>“</a:t>
            </a:r>
            <a:r>
              <a:rPr lang="en-US" altLang="zh-CN" sz="2400" b="1" dirty="0">
                <a:solidFill>
                  <a:srgbClr val="C00000"/>
                </a:solidFill>
                <a:ea typeface="宋体" panose="02010600030101010101" pitchFamily="2" charset="-122"/>
              </a:rPr>
              <a:t>What is it to do something </a:t>
            </a:r>
            <a:r>
              <a:rPr lang="en-US" altLang="zh-CN" sz="2400" b="1" i="1" dirty="0">
                <a:solidFill>
                  <a:srgbClr val="C00000"/>
                </a:solidFill>
                <a:ea typeface="宋体" panose="02010600030101010101" pitchFamily="2" charset="-122"/>
              </a:rPr>
              <a:t>intentionally</a:t>
            </a:r>
            <a:r>
              <a:rPr lang="en-US" altLang="zh-CN" sz="2400" b="1" dirty="0">
                <a:solidFill>
                  <a:srgbClr val="C00000"/>
                </a:solidFill>
                <a:ea typeface="宋体" panose="02010600030101010101" pitchFamily="2" charset="-122"/>
              </a:rPr>
              <a:t>?</a:t>
            </a:r>
          </a:p>
        </p:txBody>
      </p:sp>
      <p:sp>
        <p:nvSpPr>
          <p:cNvPr id="13" name="Text Box 2">
            <a:extLst>
              <a:ext uri="{FF2B5EF4-FFF2-40B4-BE49-F238E27FC236}">
                <a16:creationId xmlns:a16="http://schemas.microsoft.com/office/drawing/2014/main" id="{5661ED93-48EE-4B96-A02E-63AEC1FF9E1D}"/>
              </a:ext>
            </a:extLst>
          </p:cNvPr>
          <p:cNvSpPr txBox="1">
            <a:spLocks noChangeArrowheads="1"/>
          </p:cNvSpPr>
          <p:nvPr/>
        </p:nvSpPr>
        <p:spPr bwMode="auto">
          <a:xfrm>
            <a:off x="2185665" y="2301694"/>
            <a:ext cx="6064250"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“Philosophical work on this question is motivated by a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variety of interrelated concerns. In trying to understand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and explain human action, a project that is as old as Plato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and Aristotle, philosophers of action are concerned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primarily with intentional actions. In discussions of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freedom of action, intentional action also naturally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occupies center stage. And although people are morally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accountable for some unintentional actions, as in cases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of negligence, moral assessment of actions is focused </a:t>
            </a:r>
          </a:p>
          <a:p>
            <a:pPr eaLnBrk="1" hangingPunct="1">
              <a:lnSpc>
                <a:spcPct val="80000"/>
              </a:lnSpc>
              <a:spcBef>
                <a:spcPct val="0"/>
              </a:spcBef>
              <a:buClr>
                <a:srgbClr val="990000"/>
              </a:buClr>
              <a:buFont typeface="Wingdings" panose="05000000000000000000" pitchFamily="2" charset="2"/>
              <a:buNone/>
            </a:pPr>
            <a:r>
              <a:rPr lang="en-US" altLang="zh-CN" sz="1800" dirty="0">
                <a:ea typeface="宋体" panose="02010600030101010101" pitchFamily="2" charset="-122"/>
              </a:rPr>
              <a:t>primarily upon intentional actions.”</a:t>
            </a:r>
            <a:endParaRPr lang="en-US" altLang="zh-CN" sz="1800" dirty="0">
              <a:solidFill>
                <a:srgbClr val="990000"/>
              </a:solidFill>
              <a:ea typeface="宋体" panose="02010600030101010101" pitchFamily="2" charset="-122"/>
            </a:endParaRPr>
          </a:p>
        </p:txBody>
      </p:sp>
      <p:sp>
        <p:nvSpPr>
          <p:cNvPr id="2" name="Rectangle 1">
            <a:extLst>
              <a:ext uri="{FF2B5EF4-FFF2-40B4-BE49-F238E27FC236}">
                <a16:creationId xmlns:a16="http://schemas.microsoft.com/office/drawing/2014/main" id="{78BA4202-4B6D-43B8-A3FD-F79282A75BAE}"/>
              </a:ext>
            </a:extLst>
          </p:cNvPr>
          <p:cNvSpPr/>
          <p:nvPr/>
        </p:nvSpPr>
        <p:spPr bwMode="auto">
          <a:xfrm>
            <a:off x="1580550" y="4832666"/>
            <a:ext cx="2019124" cy="2025334"/>
          </a:xfrm>
          <a:prstGeom prst="rect">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pPr>
            <a:endParaRPr kumimoji="0" lang="en-US" sz="1600" b="0" i="0" u="none" strike="noStrike" cap="none" normalizeH="0" baseline="0">
              <a:ln>
                <a:noFill/>
              </a:ln>
              <a:solidFill>
                <a:schemeClr val="tx1"/>
              </a:solidFill>
              <a:effectLst/>
              <a:latin typeface="Arial" charset="0"/>
            </a:endParaRPr>
          </a:p>
        </p:txBody>
      </p:sp>
      <p:pic>
        <p:nvPicPr>
          <p:cNvPr id="11" name="Picture 22" descr="http://artsandsciences.fsu.edu/var/ezwebin_site/storage/images/arts-and-sciences/news-and-events/top-stories/al-mele-of-philosophy-to-lead-4.4-million-private-grant-to-study-free-will/161609-3-eng-US/Al-Mele-of-Philosophy-to-lead-4.4-million-private-grant-to-study-free-will_supergraphic.jpg">
            <a:extLst>
              <a:ext uri="{FF2B5EF4-FFF2-40B4-BE49-F238E27FC236}">
                <a16:creationId xmlns:a16="http://schemas.microsoft.com/office/drawing/2014/main" id="{8E832C19-DDC5-4374-8E7A-B0325005D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388" y="4838700"/>
            <a:ext cx="6551612" cy="201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2">
            <a:extLst>
              <a:ext uri="{FF2B5EF4-FFF2-40B4-BE49-F238E27FC236}">
                <a16:creationId xmlns:a16="http://schemas.microsoft.com/office/drawing/2014/main" id="{03AB588D-75F6-482C-9354-5F1FE60E5DD9}"/>
              </a:ext>
            </a:extLst>
          </p:cNvPr>
          <p:cNvSpPr txBox="1">
            <a:spLocks noChangeArrowheads="1"/>
          </p:cNvSpPr>
          <p:nvPr/>
        </p:nvSpPr>
        <p:spPr bwMode="auto">
          <a:xfrm>
            <a:off x="2102913" y="5197475"/>
            <a:ext cx="6064250" cy="131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Al Mele (2001),</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“Acting Intentionally:</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Probing Folk Notions,”</a:t>
            </a:r>
          </a:p>
          <a:p>
            <a:pPr eaLnBrk="1" hangingPunct="1">
              <a:spcBef>
                <a:spcPct val="0"/>
              </a:spcBef>
              <a:buClr>
                <a:srgbClr val="990000"/>
              </a:buClr>
              <a:buFont typeface="Wingdings" panose="05000000000000000000" pitchFamily="2" charset="2"/>
              <a:buNone/>
            </a:pPr>
            <a:r>
              <a:rPr lang="en-US" altLang="zh-CN" sz="2000" b="1" dirty="0">
                <a:solidFill>
                  <a:schemeClr val="bg1"/>
                </a:solidFill>
                <a:ea typeface="宋体" panose="02010600030101010101" pitchFamily="2" charset="-122"/>
              </a:rPr>
              <a:t>Page 27</a:t>
            </a:r>
          </a:p>
        </p:txBody>
      </p:sp>
    </p:spTree>
    <p:extLst>
      <p:ext uri="{BB962C8B-B14F-4D97-AF65-F5344CB8AC3E}">
        <p14:creationId xmlns:p14="http://schemas.microsoft.com/office/powerpoint/2010/main" val="21403782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342900" marR="0" indent="-342900" algn="l" defTabSz="914400" rtl="0" eaLnBrk="1" fontAlgn="base" latinLnBrk="0" hangingPunct="1">
          <a:lnSpc>
            <a:spcPct val="100000"/>
          </a:lnSpc>
          <a:spcBef>
            <a:spcPct val="0"/>
          </a:spcBef>
          <a:spcAft>
            <a:spcPct val="0"/>
          </a:spcAft>
          <a:buClr>
            <a:srgbClr val="990000"/>
          </a:buClr>
          <a:buSzTx/>
          <a:buFont typeface="Wingdings" pitchFamily="2" charset="2"/>
          <a:buNone/>
          <a:tabLst/>
          <a:defRPr kumimoji="0" lang="en-US" sz="16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43088</TotalTime>
  <Words>3153</Words>
  <Application>Microsoft Office PowerPoint</Application>
  <PresentationFormat>On-screen Show (4:3)</PresentationFormat>
  <Paragraphs>300</Paragraphs>
  <Slides>70</Slides>
  <Notes>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70</vt:i4>
      </vt:variant>
    </vt:vector>
  </HeadingPairs>
  <TitlesOfParts>
    <vt:vector size="75" baseType="lpstr">
      <vt:lpstr>Arial</vt:lpstr>
      <vt:lpstr>Calibri</vt:lpstr>
      <vt:lpstr>Wingdings</vt:lpstr>
      <vt:lpstr>Default Design</vt:lpstr>
      <vt:lpstr>1_Default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Tempt the Fates New Media Solutions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William Harvey on the Goal-directed Nature of Animal Generation</dc:title>
  <dc:creator>Justin M. Sytsma</dc:creator>
  <cp:lastModifiedBy>Justin Sytsma</cp:lastModifiedBy>
  <cp:revision>1400</cp:revision>
  <dcterms:created xsi:type="dcterms:W3CDTF">2005-02-01T18:45:31Z</dcterms:created>
  <dcterms:modified xsi:type="dcterms:W3CDTF">2021-06-04T19:31:54Z</dcterms:modified>
</cp:coreProperties>
</file>